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activeX/activeX9.xml" ContentType="application/vnd.ms-office.activeX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activeX/activeX7.xml" ContentType="application/vnd.ms-office.activeX+xml"/>
  <Override PartName="/ppt/activeX/activeX18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activeX/activeX5.xml" ContentType="application/vnd.ms-office.activeX+xml"/>
  <Override PartName="/ppt/activeX/activeX16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activeX/activeX8.xml" ContentType="application/vnd.ms-office.activeX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activeX/activeX6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activeX/activeX20.xml" ContentType="application/vnd.ms-office.activeX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1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20" r:id="rId35"/>
    <p:sldId id="288" r:id="rId36"/>
    <p:sldId id="289" r:id="rId37"/>
    <p:sldId id="290" r:id="rId38"/>
    <p:sldId id="319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5" r:id="rId63"/>
    <p:sldId id="316" r:id="rId6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588;794"/>
  <ax:ocxPr ax:name="FontName" ax:value="Arial"/>
  <ax:ocxPr ax:name="FontHeight" ax:value="285"/>
  <ax:ocxPr ax:name="FontCharSet" ax:value="0"/>
  <ax:ocxPr ax:name="FontPitchAndFamily" ax:value="2"/>
</ax:ocx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588;794"/>
  <ax:ocxPr ax:name="FontName" ax:value="Arial"/>
  <ax:ocxPr ax:name="FontHeight" ax:value="285"/>
  <ax:ocxPr ax:name="FontCharSet" ax:value="0"/>
  <ax:ocxPr ax:name="FontPitchAndFamily" ax:value="2"/>
</ax:ocx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794"/>
  <ax:ocxPr ax:name="FontName" ax:value="Arial"/>
  <ax:ocxPr ax:name="FontHeight" ax:value="285"/>
  <ax:ocxPr ax:name="FontCharSet" ax:value="0"/>
  <ax:ocxPr ax:name="FontPitchAndFamily" ax:value="2"/>
</ax:ocx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3201;794"/>
  <ax:ocxPr ax:name="FontName" ax:value="Arial"/>
  <ax:ocxPr ax:name="FontHeight" ax:value="285"/>
  <ax:ocxPr ax:name="FontCharSet" ax:value="0"/>
  <ax:ocxPr ax:name="FontPitchAndFamily" ax:value="2"/>
</ax:ocx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96;794"/>
  <ax:ocxPr ax:name="FontName" ax:value="Arial"/>
  <ax:ocxPr ax:name="FontHeight" ax:value="285"/>
  <ax:ocxPr ax:name="FontCharSet" ax:value="0"/>
  <ax:ocxPr ax:name="FontPitchAndFamily" ax:value="2"/>
</ax:ocx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799;794"/>
  <ax:ocxPr ax:name="FontName" ax:value="Arial"/>
  <ax:ocxPr ax:name="FontHeight" ax:value="285"/>
  <ax:ocxPr ax:name="FontCharSet" ax:value="0"/>
  <ax:ocxPr ax:name="FontPitchAndFamily" ax:value="2"/>
</ax:ocx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799;794"/>
  <ax:ocxPr ax:name="FontName" ax:value="Arial"/>
  <ax:ocxPr ax:name="FontHeight" ax:value="285"/>
  <ax:ocxPr ax:name="FontCharSet" ax:value="0"/>
  <ax:ocxPr ax:name="FontPitchAndFamily" ax:value="2"/>
</ax:ocx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96;794"/>
  <ax:ocxPr ax:name="FontName" ax:value="Arial"/>
  <ax:ocxPr ax:name="FontHeight" ax:value="285"/>
  <ax:ocxPr ax:name="FontCharSet" ax:value="0"/>
  <ax:ocxPr ax:name="FontPitchAndFamily" ax:value="2"/>
</ax:ocx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3201;794"/>
  <ax:ocxPr ax:name="FontName" ax:value="Arial"/>
  <ax:ocxPr ax:name="FontHeight" ax:value="285"/>
  <ax:ocxPr ax:name="FontCharSet" ax:value="0"/>
  <ax:ocxPr ax:name="FontPitchAndFamily" ax:value="2"/>
</ax:ocx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402;794"/>
  <ax:ocxPr ax:name="FontName" ax:value="Arial"/>
  <ax:ocxPr ax:name="FontHeight" ax:value="285"/>
  <ax:ocxPr ax:name="FontCharSet" ax:value="0"/>
  <ax:ocxPr ax:name="FontPitchAndFamily" ax:value="2"/>
</ax:ocx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794"/>
  <ax:ocxPr ax:name="FontName" ax:value="Arial"/>
  <ax:ocxPr ax:name="FontHeight" ax:value="285"/>
  <ax:ocxPr ax:name="FontCharSet" ax:value="0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794"/>
  <ax:ocxPr ax:name="FontName" ax:value="Arial"/>
  <ax:ocxPr ax:name="FontHeight" ax:value="285"/>
  <ax:ocxPr ax:name="FontCharSet" ax:value="0"/>
  <ax:ocxPr ax:name="FontPitchAndFamily" ax:value="2"/>
</ax:ocx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191;794"/>
  <ax:ocxPr ax:name="FontName" ax:value="Arial"/>
  <ax:ocxPr ax:name="FontHeight" ax:value="285"/>
  <ax:ocxPr ax:name="FontCharSet" ax:value="0"/>
  <ax:ocxPr ax:name="FontPitchAndFamily" ax:value="2"/>
</ax:ocx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588;794"/>
  <ax:ocxPr ax:name="FontName" ax:value="Arial"/>
  <ax:ocxPr ax:name="FontHeight" ax:value="285"/>
  <ax:ocxPr ax:name="FontCharSet" ax:value="0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191;794"/>
  <ax:ocxPr ax:name="FontName" ax:value="Arial"/>
  <ax:ocxPr ax:name="FontHeight" ax:value="285"/>
  <ax:ocxPr ax:name="FontCharSet" ax:value="0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402;794"/>
  <ax:ocxPr ax:name="FontName" ax:value="Arial"/>
  <ax:ocxPr ax:name="FontHeight" ax:value="285"/>
  <ax:ocxPr ax:name="FontCharSet" ax:value="0"/>
  <ax:ocxPr ax:name="FontPitchAndFamily" ax:value="2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3201;794"/>
  <ax:ocxPr ax:name="FontName" ax:value="Arial"/>
  <ax:ocxPr ax:name="FontHeight" ax:value="285"/>
  <ax:ocxPr ax:name="FontCharSet" ax:value="0"/>
  <ax:ocxPr ax:name="FontPitchAndFamily" ax:value="2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96;794"/>
  <ax:ocxPr ax:name="FontName" ax:value="Arial"/>
  <ax:ocxPr ax:name="FontHeight" ax:value="285"/>
  <ax:ocxPr ax:name="FontCharSet" ax:value="0"/>
  <ax:ocxPr ax:name="FontPitchAndFamily" ax:value="2"/>
</ax:ocx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799;794"/>
  <ax:ocxPr ax:name="FontName" ax:value="Arial"/>
  <ax:ocxPr ax:name="FontHeight" ax:value="285"/>
  <ax:ocxPr ax:name="FontCharSet" ax:value="0"/>
  <ax:ocxPr ax:name="FontPitchAndFamily" ax:value="2"/>
</ax:ocx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402;794"/>
  <ax:ocxPr ax:name="FontName" ax:value="Arial"/>
  <ax:ocxPr ax:name="FontHeight" ax:value="285"/>
  <ax:ocxPr ax:name="FontCharSet" ax:value="0"/>
  <ax:ocxPr ax:name="FontPitchAndFamily" ax:value="2"/>
</ax:ocx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191;794"/>
  <ax:ocxPr ax:name="FontName" ax:value="Arial"/>
  <ax:ocxPr ax:name="FontHeight" ax:value="285"/>
  <ax:ocxPr ax:name="FontCharSet" ax:value="0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99945-EDCA-468B-AD9D-85C8267BB2F3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906C-FC3F-4B2C-9644-34AFF22B7E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s-ES" sz="2400"/>
              <a:t> Columnas en que se apoya la Calidad Total</a:t>
            </a:r>
          </a:p>
          <a:p>
            <a:pPr lvl="1"/>
            <a:endParaRPr lang="es-ES" sz="2400" b="1"/>
          </a:p>
          <a:p>
            <a:pPr lvl="1"/>
            <a:r>
              <a:rPr lang="es-ES" sz="2400" b="1"/>
              <a:t>- Compromiso </a:t>
            </a:r>
            <a:r>
              <a:rPr lang="es-ES" sz="2400"/>
              <a:t>familia, entorno social, institución</a:t>
            </a:r>
            <a:endParaRPr lang="es-ES" sz="2400" b="1"/>
          </a:p>
          <a:p>
            <a:pPr lvl="1"/>
            <a:r>
              <a:rPr lang="es-ES" sz="2400" b="1"/>
              <a:t>- Capacitación </a:t>
            </a:r>
          </a:p>
          <a:p>
            <a:pPr lvl="1"/>
            <a:r>
              <a:rPr lang="es-ES" sz="2400" b="1"/>
              <a:t>- Trabajo en Grupo</a:t>
            </a:r>
          </a:p>
          <a:p>
            <a:pPr lvl="1"/>
            <a:r>
              <a:rPr lang="es-ES" sz="2400" b="1"/>
              <a:t>- Mejoramiento Continuo</a:t>
            </a: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 sz="2400" b="1"/>
              <a:t>HAY QUE EVITAR SER UN PERDEDOR</a:t>
            </a:r>
          </a:p>
          <a:p>
            <a:pPr algn="ctr"/>
            <a:r>
              <a:rPr lang="es-ES" sz="2400" b="1"/>
              <a:t>PARA PODER SER UN CAMPEON</a:t>
            </a:r>
          </a:p>
          <a:p>
            <a:pPr algn="ctr"/>
            <a:endParaRPr lang="es-ES" sz="2400" b="1"/>
          </a:p>
          <a:p>
            <a:pPr algn="ctr"/>
            <a:r>
              <a:rPr lang="es-ES" sz="2400" b="1"/>
              <a:t>PERO...</a:t>
            </a:r>
          </a:p>
          <a:p>
            <a:pPr algn="ctr"/>
            <a:r>
              <a:rPr lang="es-ES" sz="2400" b="1"/>
              <a:t>LOS MEDIOCRES TAMPOCO SON CAMPEONES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 sz="2400" b="1"/>
              <a:t>HAY QUE EVITAR SER UN PERDEDOR</a:t>
            </a:r>
          </a:p>
          <a:p>
            <a:pPr algn="ctr"/>
            <a:r>
              <a:rPr lang="es-ES" sz="2400" b="1"/>
              <a:t>PARA PODER SER UN CAMPEON</a:t>
            </a:r>
          </a:p>
          <a:p>
            <a:pPr algn="ctr"/>
            <a:endParaRPr lang="es-ES" sz="2400" b="1"/>
          </a:p>
          <a:p>
            <a:pPr algn="ctr"/>
            <a:r>
              <a:rPr lang="es-ES" sz="2400" b="1"/>
              <a:t>PERO...</a:t>
            </a:r>
          </a:p>
          <a:p>
            <a:pPr algn="ctr"/>
            <a:r>
              <a:rPr lang="es-ES" sz="2400" b="1"/>
              <a:t>LOS MEDIOCRES TAMPOCO SON CAMPEONES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 sz="2400" b="1"/>
              <a:t>HAY QUE EVITAR SER UN PERDEDOR</a:t>
            </a:r>
          </a:p>
          <a:p>
            <a:pPr algn="ctr"/>
            <a:r>
              <a:rPr lang="es-ES" sz="2400" b="1"/>
              <a:t>PARA PODER SER UN CAMPEON</a:t>
            </a:r>
          </a:p>
          <a:p>
            <a:pPr algn="ctr"/>
            <a:endParaRPr lang="es-ES" sz="2400" b="1"/>
          </a:p>
          <a:p>
            <a:pPr algn="ctr"/>
            <a:r>
              <a:rPr lang="es-ES" sz="2400" b="1"/>
              <a:t>PERO...</a:t>
            </a:r>
          </a:p>
          <a:p>
            <a:pPr algn="ctr"/>
            <a:r>
              <a:rPr lang="es-ES" sz="2400" b="1"/>
              <a:t>LOS MEDIOCRES TAMPOCO SON CAMPEONES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 sz="2400" b="1"/>
              <a:t>HAY QUE EVITAR SER UN PERDEDOR</a:t>
            </a:r>
          </a:p>
          <a:p>
            <a:pPr algn="ctr"/>
            <a:r>
              <a:rPr lang="es-ES" sz="2400" b="1"/>
              <a:t>PARA PODER SER UN CAMPEON</a:t>
            </a:r>
          </a:p>
          <a:p>
            <a:pPr algn="ctr"/>
            <a:endParaRPr lang="es-ES" sz="2400" b="1"/>
          </a:p>
          <a:p>
            <a:pPr algn="ctr"/>
            <a:r>
              <a:rPr lang="es-ES" sz="2400" b="1"/>
              <a:t>PERO...</a:t>
            </a:r>
          </a:p>
          <a:p>
            <a:pPr algn="ctr"/>
            <a:r>
              <a:rPr lang="es-ES" sz="2400" b="1"/>
              <a:t>LOS MEDIOCRES TAMPOCO SON CAMPEONES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 sz="2400" b="1"/>
              <a:t>HAY QUE EVITAR SER UN PERDEDOR</a:t>
            </a:r>
          </a:p>
          <a:p>
            <a:pPr algn="ctr"/>
            <a:r>
              <a:rPr lang="es-ES" sz="2400" b="1"/>
              <a:t>PARA PODER SER UN CAMPEON</a:t>
            </a:r>
          </a:p>
          <a:p>
            <a:pPr algn="ctr"/>
            <a:endParaRPr lang="es-ES" sz="2400" b="1"/>
          </a:p>
          <a:p>
            <a:pPr algn="ctr"/>
            <a:r>
              <a:rPr lang="es-ES" sz="2400" b="1"/>
              <a:t>PERO...</a:t>
            </a:r>
          </a:p>
          <a:p>
            <a:pPr algn="ctr"/>
            <a:r>
              <a:rPr lang="es-ES" sz="2400" b="1"/>
              <a:t>LOS MEDIOCRES TAMPOCO SON CAMPEONES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 sz="2400" b="1"/>
              <a:t>HAY QUE EVITAR SER UN PERDEDOR</a:t>
            </a:r>
          </a:p>
          <a:p>
            <a:pPr algn="ctr"/>
            <a:r>
              <a:rPr lang="es-ES" sz="2400" b="1"/>
              <a:t>PARA PODER SER UN CAMPEON</a:t>
            </a:r>
          </a:p>
          <a:p>
            <a:pPr algn="ctr"/>
            <a:endParaRPr lang="es-ES" sz="2400" b="1"/>
          </a:p>
          <a:p>
            <a:pPr algn="ctr"/>
            <a:r>
              <a:rPr lang="es-ES" sz="2400" b="1"/>
              <a:t>PERO...</a:t>
            </a:r>
          </a:p>
          <a:p>
            <a:pPr algn="ctr"/>
            <a:r>
              <a:rPr lang="es-ES" sz="2400" b="1"/>
              <a:t>LOS MEDIOCRES TAMPOCO SON CAMPEONES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2400" b="1"/>
              <a:t>TENER EXITO NO ES SOLAMENTE HACER LAS COSAS BIEN O SEGUN LAS NORMAS.</a:t>
            </a:r>
          </a:p>
          <a:p>
            <a:endParaRPr lang="es-ES" sz="2400" b="1"/>
          </a:p>
          <a:p>
            <a:r>
              <a:rPr lang="es-ES" sz="2400" b="1"/>
              <a:t>TENER EXITO ES PREOCUPARSE POR...</a:t>
            </a: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25B7-9BC9-459A-B5E7-B17B29DDAA66}" type="datetimeFigureOut">
              <a:rPr lang="es-CO" smtClean="0"/>
              <a:pPr/>
              <a:t>24/06/2017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2237-3026-4265-9B63-ECA1D0ED94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Calculadora/fx82ES.ex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Calculadora/fx82ES.e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Juegos%20de%20Estad&#237;stica/Juego%20Escalando%20Estad&#237;stica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11" Type="http://schemas.openxmlformats.org/officeDocument/2006/relationships/image" Target="../media/image18.png"/><Relationship Id="rId5" Type="http://schemas.openxmlformats.org/officeDocument/2006/relationships/slide" Target="slide18.xml"/><Relationship Id="rId10" Type="http://schemas.openxmlformats.org/officeDocument/2006/relationships/slide" Target="slide62.xml"/><Relationship Id="rId4" Type="http://schemas.openxmlformats.org/officeDocument/2006/relationships/slide" Target="slide16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4.%20Gr&#225;fico%20circular/Estad&#237;stica%20en%20Excel.xlsx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Juegos%20de%20Estad&#237;stica/Juego%20Escalando%20Estad&#237;stica.ppt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slide" Target="slide30.xml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D:\MOTILON\2017\MATEM&#193;TICAS%2010\ESTAD&#205;STICA%20INTERACTIVA\Descripciones%20estad&#237;sticas\Temporizador%20d.mp3" TargetMode="Externa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slide" Target="slide31.xml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OTILON\2016\INSEG\GRADO%20NOVENO\MATEM&#193;TICA%20INTERACTIVA\JUEGO\Quien%20quiere%20ser%20millonario\respuesta_correcta%20WAV.wav" TargetMode="Externa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slide" Target="slide28.xml"/><Relationship Id="rId4" Type="http://schemas.openxmlformats.org/officeDocument/2006/relationships/image" Target="../media/image49.png"/><Relationship Id="rId9" Type="http://schemas.openxmlformats.org/officeDocument/2006/relationships/hyperlink" Target="https://www.edu.xunta.es/espazoAbalar/sites/espazoAbalar/files/datos/1285583725/contido/ma025_oa05_es/index.htm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alculadora/fx82ES.exe" TargetMode="External"/><Relationship Id="rId7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TEM&#193;TICAS%2010%202017b.pdf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hyperlink" Target="Calculadora/fx82ES.exe" TargetMode="Externa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image" Target="../media/image65.e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hyperlink" Target="MATEM&#193;TICAS%2010%202017b.pdf" TargetMode="Externa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4.png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6.png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image" Target="../media/image13.png"/><Relationship Id="rId30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7.jpe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TEM&#193;TICAS%2010%202017b.pdf" TargetMode="External"/><Relationship Id="rId5" Type="http://schemas.openxmlformats.org/officeDocument/2006/relationships/image" Target="../media/image68.png"/><Relationship Id="rId4" Type="http://schemas.openxmlformats.org/officeDocument/2006/relationships/hyperlink" Target="transportador%20Geogebra.ggb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57.jpe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hyperlink" Target="MATEM&#193;TICAS%2010%202017b.pdf" TargetMode="External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hyperlink" Target="transportador%20Geogebra.ggb" TargetMode="External"/><Relationship Id="rId9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4.%20Gr&#225;fico%20circular/Estad&#237;stica%20en%20Excel.xls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4.%20Gr&#225;fico%20circular/Juego%20gr&#225;fico%20circular.pptx" TargetMode="External"/><Relationship Id="rId4" Type="http://schemas.openxmlformats.org/officeDocument/2006/relationships/hyperlink" Target="Generalidads%20de%20la%20estad&#237;stica/Capture_20170523_2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edu.xunta.es/espazoAbalar/sites/espazoAbalar/files/datos/1285583725/contido/ma025_oa05_es/index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OTILON\2013\ESTAD&#205;STICA\Nueva%20carpeta\Taller%20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Generalidads%20de%20la%20estad&#237;stica/Test%20interactivo/TESTS_2.EXE" TargetMode="External"/><Relationship Id="rId4" Type="http://schemas.openxmlformats.org/officeDocument/2006/relationships/hyperlink" Target="Generalidads%20de%20la%20estad&#237;stica/Capture_20170523_2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24"/>
            <a:ext cx="911542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786050" y="3500438"/>
            <a:ext cx="385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ESTADÍSTICA 10</a:t>
            </a:r>
            <a:endParaRPr lang="es-CO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5786" y="4997247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latin typeface="Brush Script MT" pitchFamily="66" charset="0"/>
              </a:rPr>
              <a:t>I.E. M “</a:t>
            </a:r>
            <a:r>
              <a:rPr lang="es-CR" sz="3600" b="1" dirty="0" err="1" smtClean="0">
                <a:latin typeface="Brush Script MT" pitchFamily="66" charset="0"/>
              </a:rPr>
              <a:t>Nuuestra</a:t>
            </a:r>
            <a:r>
              <a:rPr lang="es-CR" sz="3600" b="1" dirty="0" smtClean="0">
                <a:latin typeface="Brush Script MT" pitchFamily="66" charset="0"/>
              </a:rPr>
              <a:t> </a:t>
            </a:r>
            <a:r>
              <a:rPr lang="es-CR" sz="3600" b="1" dirty="0" err="1" smtClean="0">
                <a:latin typeface="Brush Script MT" pitchFamily="66" charset="0"/>
              </a:rPr>
              <a:t>Sra</a:t>
            </a:r>
            <a:r>
              <a:rPr lang="es-CR" sz="3600" b="1" dirty="0" smtClean="0">
                <a:latin typeface="Brush Script MT" pitchFamily="66" charset="0"/>
              </a:rPr>
              <a:t> de </a:t>
            </a:r>
            <a:r>
              <a:rPr lang="es-CR" sz="3600" b="1" dirty="0" err="1" smtClean="0">
                <a:latin typeface="Brush Script MT" pitchFamily="66" charset="0"/>
              </a:rPr>
              <a:t>guadalupe</a:t>
            </a:r>
            <a:r>
              <a:rPr lang="es-CR" sz="3600" b="1" dirty="0" smtClean="0">
                <a:latin typeface="Brush Script MT" pitchFamily="66" charset="0"/>
              </a:rPr>
              <a:t>”</a:t>
            </a:r>
            <a:endParaRPr lang="es-CR" sz="3600" b="1" dirty="0">
              <a:latin typeface="Brush Script MT" pitchFamily="66" charset="0"/>
            </a:endParaRPr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286124"/>
            <a:ext cx="1225796" cy="1214446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648"/>
            <a:ext cx="9115425" cy="68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18085" y="4538971"/>
            <a:ext cx="861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6, 6, 7, 6, 7, 5, 5, 6, 7, 5, 4, 5, 4, 9, 3, 3, 9, 5, 5, 9, 5, 4, 5, 4, 8.</a:t>
            </a:r>
            <a:endParaRPr lang="es-CO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285728"/>
            <a:ext cx="735834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28596" y="5286388"/>
            <a:ext cx="84296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Lee las preguntas consignadas en la cartilla y contéstalas teniendo en cuenta esta tabla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1231260" y="12858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3</a:t>
            </a:r>
            <a:endParaRPr lang="es-CO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14" y="170234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4</a:t>
            </a:r>
            <a:endParaRPr lang="es-CO" sz="1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214414" y="20595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5</a:t>
            </a:r>
            <a:endParaRPr lang="es-CO" sz="1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14414" y="24167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6</a:t>
            </a:r>
            <a:endParaRPr lang="es-CO" sz="1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14414" y="28180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7</a:t>
            </a:r>
            <a:endParaRPr lang="es-CO" sz="1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14414" y="32025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8</a:t>
            </a:r>
            <a:endParaRPr lang="es-CO" sz="1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214414" y="355973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9</a:t>
            </a:r>
            <a:endParaRPr lang="es-CO" sz="1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14414" y="39169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n</a:t>
            </a:r>
            <a:endParaRPr lang="es-CO" sz="18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143108" y="12858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2</a:t>
            </a:r>
            <a:endParaRPr lang="es-CO" sz="1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43108" y="170234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4</a:t>
            </a:r>
            <a:endParaRPr lang="es-CO" sz="18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143108" y="20595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8</a:t>
            </a:r>
            <a:endParaRPr lang="es-CO" sz="1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43108" y="24167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4</a:t>
            </a:r>
            <a:endParaRPr lang="es-CO" sz="1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143108" y="27739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3</a:t>
            </a:r>
            <a:endParaRPr lang="es-CO" sz="1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143108" y="32025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</a:t>
            </a:r>
            <a:endParaRPr lang="es-CO" sz="1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143108" y="355973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3</a:t>
            </a:r>
            <a:endParaRPr lang="es-CO" sz="18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088516" y="39169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25</a:t>
            </a:r>
            <a:endParaRPr lang="es-CO" sz="18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058154" y="13300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0,08</a:t>
            </a:r>
            <a:endParaRPr lang="es-CO" sz="18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041308" y="170234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0,16</a:t>
            </a:r>
            <a:endParaRPr lang="es-CO" sz="18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058154" y="20763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0,32</a:t>
            </a:r>
            <a:endParaRPr lang="es-CO" sz="18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058154" y="24288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0,16</a:t>
            </a:r>
            <a:endParaRPr lang="es-CO" sz="18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071802" y="320103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0,04</a:t>
            </a:r>
            <a:endParaRPr lang="es-CO" sz="18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075000" y="361752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0,12</a:t>
            </a:r>
            <a:endParaRPr lang="es-CO" sz="18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201030" y="39290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</a:t>
            </a:r>
            <a:endParaRPr lang="es-CO" sz="18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085450" y="27860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0,12</a:t>
            </a:r>
            <a:endParaRPr lang="es-CO" sz="18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990046" y="1285860"/>
            <a:ext cx="7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   8%</a:t>
            </a:r>
            <a:endParaRPr lang="es-CO" sz="18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071934" y="165820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16%</a:t>
            </a:r>
            <a:endParaRPr lang="es-CO" sz="18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071934" y="23847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16%</a:t>
            </a:r>
            <a:endParaRPr lang="es-CO" sz="18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044638" y="27419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12%</a:t>
            </a:r>
            <a:endParaRPr lang="es-CO" sz="18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143372" y="20595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32%</a:t>
            </a:r>
            <a:endParaRPr lang="es-CO" sz="18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060558" y="351983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12%</a:t>
            </a:r>
            <a:endParaRPr lang="es-CO" sz="18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000496" y="391692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100%</a:t>
            </a:r>
            <a:endParaRPr lang="es-CO" sz="18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4172940" y="3140050"/>
            <a:ext cx="6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4%</a:t>
            </a:r>
            <a:endParaRPr lang="es-CO" sz="18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017474" y="1343650"/>
            <a:ext cx="7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   2</a:t>
            </a:r>
            <a:endParaRPr lang="es-CO" sz="18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198096" y="1715994"/>
            <a:ext cx="51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6</a:t>
            </a:r>
            <a:endParaRPr lang="es-CO" sz="18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5099362" y="24561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18</a:t>
            </a:r>
            <a:endParaRPr lang="es-CO" sz="18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5143504" y="28133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21</a:t>
            </a:r>
            <a:endParaRPr lang="es-CO" sz="18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5126658" y="207638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14</a:t>
            </a:r>
            <a:endParaRPr lang="es-CO" sz="18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5169874" y="35912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25</a:t>
            </a:r>
            <a:endParaRPr lang="es-CO" sz="18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5159424" y="3197840"/>
            <a:ext cx="6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22</a:t>
            </a:r>
            <a:endParaRPr lang="es-CO" sz="18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5902026" y="1299508"/>
            <a:ext cx="84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   0,08</a:t>
            </a:r>
            <a:endParaRPr lang="es-CO" sz="18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099494" y="1671852"/>
            <a:ext cx="68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0,24</a:t>
            </a:r>
            <a:endParaRPr lang="es-CO" sz="18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058550" y="23983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0,72</a:t>
            </a:r>
            <a:endParaRPr lang="es-CO" sz="18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072198" y="27555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0,84</a:t>
            </a:r>
            <a:endParaRPr lang="es-CO" sz="18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085846" y="2073184"/>
            <a:ext cx="77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0,56</a:t>
            </a:r>
            <a:endParaRPr lang="es-CO" sz="18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6230994" y="3533480"/>
            <a:ext cx="48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</a:t>
            </a:r>
            <a:endParaRPr lang="es-CO" sz="18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6143636" y="3153698"/>
            <a:ext cx="67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0,88</a:t>
            </a:r>
            <a:endParaRPr lang="es-CO" sz="18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6932652" y="1326804"/>
            <a:ext cx="7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   8%</a:t>
            </a:r>
            <a:endParaRPr lang="es-CO" sz="18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7014540" y="169914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24%</a:t>
            </a:r>
            <a:endParaRPr lang="es-CO" sz="18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6973596" y="24256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72%</a:t>
            </a:r>
            <a:endParaRPr lang="es-CO" sz="18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7072330" y="278286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84%</a:t>
            </a:r>
            <a:endParaRPr lang="es-CO" sz="18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7000892" y="210048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56%</a:t>
            </a:r>
            <a:endParaRPr lang="es-CO" sz="18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7003164" y="3560776"/>
            <a:ext cx="78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100%</a:t>
            </a:r>
            <a:endParaRPr lang="es-CO" sz="18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7072330" y="3180994"/>
            <a:ext cx="6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88%</a:t>
            </a:r>
            <a:endParaRPr lang="es-CO" sz="1800" dirty="0"/>
          </a:p>
        </p:txBody>
      </p:sp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465914"/>
            <a:ext cx="547682" cy="11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62 Llamada ovalada"/>
          <p:cNvSpPr/>
          <p:nvPr/>
        </p:nvSpPr>
        <p:spPr>
          <a:xfrm>
            <a:off x="3000364" y="428604"/>
            <a:ext cx="785818" cy="35719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dirty="0" smtClean="0"/>
              <a:t>fi/n</a:t>
            </a:r>
            <a:endParaRPr lang="es-CO" sz="2000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5" name="64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6" name="65 Llamada ovalada"/>
          <p:cNvSpPr/>
          <p:nvPr/>
        </p:nvSpPr>
        <p:spPr>
          <a:xfrm>
            <a:off x="3000364" y="428604"/>
            <a:ext cx="785818" cy="35719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2000" dirty="0"/>
          </a:p>
        </p:txBody>
      </p:sp>
    </p:spTree>
    <p:extLst>
      <p:ext uri="{BB962C8B-B14F-4D97-AF65-F5344CB8AC3E}">
        <p14:creationId xmlns="" xmlns:p14="http://schemas.microsoft.com/office/powerpoint/2010/main" val="3850689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28596" y="420465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a. Cuántos alumnos leen 3 libros al año? R/   </a:t>
            </a:r>
          </a:p>
          <a:p>
            <a:r>
              <a:rPr lang="es-CO" sz="2000" dirty="0" smtClean="0"/>
              <a:t>b. Cuántos alumnos leen al menos 5 libros al año? R/</a:t>
            </a:r>
          </a:p>
          <a:p>
            <a:r>
              <a:rPr lang="es-CO" sz="2000" dirty="0" smtClean="0"/>
              <a:t>c. Cuántos alumnos leen la mayor cantidad de libros al año y a qué porcentaje equivalen? R/ </a:t>
            </a:r>
          </a:p>
          <a:p>
            <a:r>
              <a:rPr lang="es-CO" sz="2000" dirty="0" smtClean="0"/>
              <a:t>d. Cuántos alumnos leen menos de 7 libros al año y a qué porcentaje equivalen? R/ 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9217" t="12695" r="22584" b="36523"/>
          <a:stretch>
            <a:fillRect/>
          </a:stretch>
        </p:blipFill>
        <p:spPr bwMode="auto">
          <a:xfrm>
            <a:off x="500034" y="285728"/>
            <a:ext cx="75724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537352"/>
            <a:ext cx="547682" cy="11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 redondeado"/>
          <p:cNvSpPr/>
          <p:nvPr/>
        </p:nvSpPr>
        <p:spPr>
          <a:xfrm>
            <a:off x="5057998" y="4172614"/>
            <a:ext cx="914400" cy="3279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057998" y="4172614"/>
            <a:ext cx="914400" cy="327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 redondeado"/>
          <p:cNvSpPr/>
          <p:nvPr/>
        </p:nvSpPr>
        <p:spPr>
          <a:xfrm>
            <a:off x="6086266" y="4559038"/>
            <a:ext cx="914400" cy="3279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19</a:t>
            </a:r>
            <a:endParaRPr lang="es-CO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086266" y="4559038"/>
            <a:ext cx="914400" cy="327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 redondeado"/>
          <p:cNvSpPr/>
          <p:nvPr/>
        </p:nvSpPr>
        <p:spPr>
          <a:xfrm>
            <a:off x="3143240" y="5143512"/>
            <a:ext cx="914400" cy="3279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 ; 12%</a:t>
            </a:r>
            <a:endParaRPr lang="es-CO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143240" y="5143512"/>
            <a:ext cx="914400" cy="327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 redondeado"/>
          <p:cNvSpPr/>
          <p:nvPr/>
        </p:nvSpPr>
        <p:spPr>
          <a:xfrm>
            <a:off x="2000232" y="5786454"/>
            <a:ext cx="1143008" cy="2857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18 ; 72%</a:t>
            </a:r>
            <a:endParaRPr lang="es-CO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000232" y="5786454"/>
            <a:ext cx="1143008" cy="357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19541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61448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s-CO" dirty="0" smtClean="0"/>
              <a:t>Ir al juego Escala Estadística y contesta las preguntas correspondientes a tablas de frecuencias:</a:t>
            </a:r>
            <a:endParaRPr lang="es-CO" dirty="0"/>
          </a:p>
        </p:txBody>
      </p:sp>
      <p:pic>
        <p:nvPicPr>
          <p:cNvPr id="84994" name="Picture 2" descr="Resultado de imagen para gif contestando exam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3333750" cy="3333750"/>
          </a:xfrm>
          <a:prstGeom prst="rect">
            <a:avLst/>
          </a:prstGeom>
          <a:noFill/>
        </p:spPr>
      </p:pic>
      <p:sp>
        <p:nvSpPr>
          <p:cNvPr id="6" name="5 Elipse">
            <a:hlinkClick r:id="rId4" action="ppaction://hlinkpres?slideindex=1&amp;slidetitle="/>
          </p:cNvPr>
          <p:cNvSpPr/>
          <p:nvPr/>
        </p:nvSpPr>
        <p:spPr>
          <a:xfrm>
            <a:off x="5500694" y="3286124"/>
            <a:ext cx="1571636" cy="1500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Ir a Juegos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78256"/>
            <a:ext cx="7772400" cy="550414"/>
          </a:xfr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200" b="1" dirty="0" smtClean="0"/>
              <a:t>DIAGRAMAS</a:t>
            </a:r>
            <a:endParaRPr lang="es-ES" sz="32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210400"/>
            <a:ext cx="8358246" cy="4232512"/>
          </a:xfrm>
          <a:noFill/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/>
              <a:t>Los diagramas son representaciones de la información recolectada. </a:t>
            </a:r>
            <a:r>
              <a:rPr lang="es-ES" sz="3200" dirty="0" smtClean="0"/>
              <a:t>Empezaremos por recordar el </a:t>
            </a:r>
            <a:r>
              <a:rPr lang="es-ES" sz="3200" dirty="0"/>
              <a:t>Gráfico de barras vertical, gráfico de barras horizontal</a:t>
            </a:r>
            <a:r>
              <a:rPr lang="es-ES" sz="3200" dirty="0" smtClean="0"/>
              <a:t>, diagramas de dispersión, </a:t>
            </a:r>
            <a:r>
              <a:rPr lang="es-ES" sz="3200" dirty="0"/>
              <a:t>y gráfico circular.</a:t>
            </a:r>
            <a:endParaRPr lang="es-CO" sz="3200" dirty="0"/>
          </a:p>
          <a:p>
            <a:pPr marL="0" indent="0">
              <a:buNone/>
            </a:pPr>
            <a:r>
              <a:rPr lang="es-ES" sz="3200" dirty="0"/>
              <a:t> </a:t>
            </a:r>
            <a:endParaRPr lang="es-CO" sz="3200" dirty="0"/>
          </a:p>
          <a:p>
            <a:pPr marL="0" indent="0">
              <a:spcBef>
                <a:spcPts val="0"/>
              </a:spcBef>
              <a:buNone/>
            </a:pPr>
            <a:endParaRPr lang="es-CO" sz="3200" dirty="0"/>
          </a:p>
          <a:p>
            <a:pPr marL="0" indent="0">
              <a:buNone/>
            </a:pPr>
            <a:r>
              <a:rPr lang="es-CO" sz="3200" dirty="0"/>
              <a:t> </a:t>
            </a:r>
          </a:p>
        </p:txBody>
      </p:sp>
      <p:sp>
        <p:nvSpPr>
          <p:cNvPr id="5" name="4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733772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14"/>
            <a:ext cx="7772400" cy="68102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CUÁNTO SABES?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864572"/>
            <a:ext cx="7929618" cy="342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4368144"/>
            <a:ext cx="586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1. </a:t>
            </a:r>
            <a:r>
              <a:rPr lang="es-CO" sz="2000" dirty="0" smtClean="0">
                <a:hlinkClick r:id="rId3" action="ppaction://hlinksldjump"/>
              </a:rPr>
              <a:t>¿Cuántos visitantes fueron ese día al parque?</a:t>
            </a:r>
            <a:endParaRPr lang="es-CO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7158" y="4759026"/>
            <a:ext cx="4354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2. </a:t>
            </a:r>
            <a:r>
              <a:rPr lang="es-CO" sz="2000" dirty="0" smtClean="0">
                <a:hlinkClick r:id="rId3" action="ppaction://hlinksldjump"/>
              </a:rPr>
              <a:t>¿</a:t>
            </a:r>
            <a:r>
              <a:rPr lang="es-CO" sz="2000" dirty="0" smtClean="0">
                <a:hlinkClick r:id="rId4" action="ppaction://hlinksldjump"/>
              </a:rPr>
              <a:t>Qué edad fue la más frecuente?</a:t>
            </a:r>
            <a:endParaRPr lang="es-CO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60356" y="5198104"/>
            <a:ext cx="575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3. </a:t>
            </a:r>
            <a:r>
              <a:rPr lang="es-CO" sz="2000" dirty="0" smtClean="0">
                <a:hlinkClick r:id="rId3" action="ppaction://hlinksldjump"/>
              </a:rPr>
              <a:t>¿</a:t>
            </a:r>
            <a:r>
              <a:rPr lang="es-CO" sz="2000" dirty="0" smtClean="0">
                <a:hlinkClick r:id="rId5" action="ppaction://hlinksldjump"/>
              </a:rPr>
              <a:t>Cuántas niñas de 10 años fueron al parque?</a:t>
            </a:r>
            <a:endParaRPr lang="es-CO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60356" y="5616937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4. </a:t>
            </a:r>
            <a:r>
              <a:rPr lang="es-CO" sz="2000" dirty="0" smtClean="0">
                <a:hlinkClick r:id="rId3" action="ppaction://hlinksldjump"/>
              </a:rPr>
              <a:t>¿</a:t>
            </a:r>
            <a:r>
              <a:rPr lang="es-CO" sz="2000" dirty="0" smtClean="0">
                <a:hlinkClick r:id="rId6" action="ppaction://hlinksldjump"/>
              </a:rPr>
              <a:t>Qué atracción fue la más elegida?</a:t>
            </a:r>
            <a:endParaRPr lang="es-CO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7652" y="6000768"/>
            <a:ext cx="8071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5. </a:t>
            </a:r>
            <a:r>
              <a:rPr lang="es-CO" sz="2000" dirty="0" smtClean="0">
                <a:hlinkClick r:id="rId3" action="ppaction://hlinksldjump"/>
              </a:rPr>
              <a:t>¿</a:t>
            </a:r>
            <a:r>
              <a:rPr lang="es-CO" sz="2000" dirty="0" smtClean="0">
                <a:hlinkClick r:id="rId7" action="ppaction://hlinksldjump"/>
              </a:rPr>
              <a:t>Qué fracción representa los que se montaron en cada atracción?</a:t>
            </a:r>
            <a:endParaRPr lang="es-CO" sz="2000" dirty="0"/>
          </a:p>
        </p:txBody>
      </p:sp>
      <p:sp>
        <p:nvSpPr>
          <p:cNvPr id="11" name="10 Flecha derecha">
            <a:hlinkClick r:id="rId8" action="ppaction://hlinksldjump"/>
          </p:cNvPr>
          <p:cNvSpPr/>
          <p:nvPr/>
        </p:nvSpPr>
        <p:spPr>
          <a:xfrm>
            <a:off x="7286644" y="5286388"/>
            <a:ext cx="154991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Continuar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2846863"/>
            <a:ext cx="2000264" cy="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Resultado de imagen para parque de diversiones en pasto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15385" r="23076"/>
          <a:stretch>
            <a:fillRect/>
          </a:stretch>
        </p:blipFill>
        <p:spPr bwMode="auto">
          <a:xfrm>
            <a:off x="7500958" y="142852"/>
            <a:ext cx="935416" cy="712488"/>
          </a:xfrm>
          <a:prstGeom prst="rect">
            <a:avLst/>
          </a:prstGeom>
          <a:noFill/>
        </p:spPr>
      </p:pic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14"/>
            <a:ext cx="7772400" cy="68102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CUÁNTO SABES?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0439"/>
          <a:stretch>
            <a:fillRect/>
          </a:stretch>
        </p:blipFill>
        <p:spPr bwMode="auto">
          <a:xfrm>
            <a:off x="357159" y="864572"/>
            <a:ext cx="7929618" cy="30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4071942"/>
            <a:ext cx="571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1. </a:t>
            </a:r>
            <a:r>
              <a:rPr lang="es-ES" sz="2000" dirty="0" smtClean="0"/>
              <a:t>¿</a:t>
            </a:r>
            <a:r>
              <a:rPr lang="es-CO" sz="2000" dirty="0" smtClean="0"/>
              <a:t>Cuántos visitantes fueron ese día al parque?</a:t>
            </a:r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1473" y="4500570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00B050"/>
                </a:solidFill>
              </a:rPr>
              <a:t>De las gráficas, hay dos que responden a esta pregunta</a:t>
            </a:r>
          </a:p>
          <a:p>
            <a:r>
              <a:rPr lang="es-CO" sz="2000" dirty="0" smtClean="0">
                <a:solidFill>
                  <a:srgbClr val="00B050"/>
                </a:solidFill>
              </a:rPr>
              <a:t>(1ª y 2ª), pero la más cómoda de utilizar es la 1ª, en la que aparecen los chicos y chicas que han asistido al parque según sus edades:</a:t>
            </a:r>
          </a:p>
          <a:p>
            <a:r>
              <a:rPr lang="es-CO" b="1" dirty="0" smtClean="0">
                <a:solidFill>
                  <a:srgbClr val="00B050"/>
                </a:solidFill>
              </a:rPr>
              <a:t>El total de visitantes fue: 14+6+4+10+5+10+6=55 </a:t>
            </a:r>
            <a:r>
              <a:rPr lang="es-CO" sz="2000" dirty="0" smtClean="0">
                <a:solidFill>
                  <a:srgbClr val="00B050"/>
                </a:solidFill>
              </a:rPr>
              <a:t>  </a:t>
            </a:r>
            <a:endParaRPr lang="es-CO" sz="2000" dirty="0">
              <a:solidFill>
                <a:srgbClr val="00B050"/>
              </a:solidFill>
            </a:endParaRPr>
          </a:p>
        </p:txBody>
      </p:sp>
      <p:sp>
        <p:nvSpPr>
          <p:cNvPr id="13" name="12 Flecha izquierda">
            <a:hlinkClick r:id="rId3" action="ppaction://hlinksldjump"/>
          </p:cNvPr>
          <p:cNvSpPr/>
          <p:nvPr/>
        </p:nvSpPr>
        <p:spPr>
          <a:xfrm>
            <a:off x="7643834" y="5929330"/>
            <a:ext cx="128588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46863"/>
            <a:ext cx="2000264" cy="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14"/>
            <a:ext cx="7772400" cy="68102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CUÁNTO SABES?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2527"/>
          <a:stretch>
            <a:fillRect/>
          </a:stretch>
        </p:blipFill>
        <p:spPr bwMode="auto">
          <a:xfrm>
            <a:off x="357159" y="864572"/>
            <a:ext cx="7929618" cy="29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4143380"/>
            <a:ext cx="4283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2. </a:t>
            </a:r>
            <a:r>
              <a:rPr lang="es-ES" sz="2000" dirty="0" smtClean="0"/>
              <a:t>¿</a:t>
            </a:r>
            <a:r>
              <a:rPr lang="es-CO" sz="2000" dirty="0" smtClean="0"/>
              <a:t>Qué edad fue la más frecuente?</a:t>
            </a:r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34" y="4561558"/>
            <a:ext cx="82153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00B050"/>
                </a:solidFill>
              </a:rPr>
              <a:t>De nuevo la gráfica 1 es la mejor para responder la pregunta, ya que nos da los asistentes según sus edades. La barra más alta nos indica que los niños y niñas de esa edad fueron los más asistieron al parque ese día. A esa edad se le llama la </a:t>
            </a:r>
            <a:r>
              <a:rPr lang="es-CO" sz="2000" dirty="0" smtClean="0">
                <a:solidFill>
                  <a:srgbClr val="FF0000"/>
                </a:solidFill>
              </a:rPr>
              <a:t>Moda de ese día.</a:t>
            </a:r>
          </a:p>
          <a:p>
            <a:r>
              <a:rPr lang="es-CO" sz="2200" b="1" dirty="0" smtClean="0">
                <a:solidFill>
                  <a:srgbClr val="00B050"/>
                </a:solidFill>
              </a:rPr>
              <a:t>La barra más alta es la que corresponde a los 6 años.   </a:t>
            </a:r>
            <a:endParaRPr lang="es-CO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46863"/>
            <a:ext cx="2000264" cy="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Flecha izquierda">
            <a:hlinkClick r:id="rId4" action="ppaction://hlinksldjump"/>
          </p:cNvPr>
          <p:cNvSpPr/>
          <p:nvPr/>
        </p:nvSpPr>
        <p:spPr>
          <a:xfrm>
            <a:off x="7643834" y="5929330"/>
            <a:ext cx="128588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14"/>
            <a:ext cx="7772400" cy="68102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CUÁNTO SABES?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2527"/>
          <a:stretch>
            <a:fillRect/>
          </a:stretch>
        </p:blipFill>
        <p:spPr bwMode="auto">
          <a:xfrm>
            <a:off x="357159" y="864572"/>
            <a:ext cx="7929618" cy="29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4112886"/>
            <a:ext cx="4283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2. </a:t>
            </a:r>
            <a:r>
              <a:rPr lang="es-ES" sz="2000" dirty="0" smtClean="0"/>
              <a:t>¿</a:t>
            </a:r>
            <a:r>
              <a:rPr lang="es-CO" sz="2000" dirty="0" smtClean="0"/>
              <a:t>Qué edad fue la más frecuente?</a:t>
            </a:r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34" y="4531064"/>
            <a:ext cx="82153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00B050"/>
                </a:solidFill>
              </a:rPr>
              <a:t>De nuevo la gráfica 1 es la mejor para responder la pregunta, ya que nos da los asistentes según sus edades. La barra más alta nos indica que los niños y niñas de esa edad fueron los más asistieron al parque ese día. A esa edad se le llama la </a:t>
            </a:r>
            <a:r>
              <a:rPr lang="es-CO" sz="2000" dirty="0" smtClean="0">
                <a:solidFill>
                  <a:srgbClr val="FF0000"/>
                </a:solidFill>
              </a:rPr>
              <a:t>Moda de ese día.</a:t>
            </a:r>
          </a:p>
          <a:p>
            <a:r>
              <a:rPr lang="es-CO" sz="2200" b="1" dirty="0" smtClean="0">
                <a:solidFill>
                  <a:srgbClr val="00B050"/>
                </a:solidFill>
              </a:rPr>
              <a:t>La barra más alta es la que corresponde a los 6 años.   </a:t>
            </a:r>
            <a:endParaRPr lang="es-CO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46863"/>
            <a:ext cx="2000264" cy="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Flecha izquierda">
            <a:hlinkClick r:id="rId4" action="ppaction://hlinksldjump"/>
          </p:cNvPr>
          <p:cNvSpPr/>
          <p:nvPr/>
        </p:nvSpPr>
        <p:spPr>
          <a:xfrm>
            <a:off x="7643834" y="5929330"/>
            <a:ext cx="128588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14"/>
            <a:ext cx="7772400" cy="68102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CUÁNTO SABES?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2527"/>
          <a:stretch>
            <a:fillRect/>
          </a:stretch>
        </p:blipFill>
        <p:spPr bwMode="auto">
          <a:xfrm>
            <a:off x="357159" y="864572"/>
            <a:ext cx="7929618" cy="29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4143380"/>
            <a:ext cx="5682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3. </a:t>
            </a:r>
            <a:r>
              <a:rPr lang="es-ES" sz="2000" dirty="0" smtClean="0"/>
              <a:t>¿</a:t>
            </a:r>
            <a:r>
              <a:rPr lang="es-CO" sz="2000" dirty="0" smtClean="0"/>
              <a:t>Cuántas niñas de 10 años fueron al parque?</a:t>
            </a:r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34" y="4561558"/>
            <a:ext cx="82153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00B050"/>
                </a:solidFill>
              </a:rPr>
              <a:t>En este caso en la 1ª gráfica no podemos saber si son niñas o niños. La única gráfica que puede responder a esta pregunta es la 2ª.</a:t>
            </a:r>
          </a:p>
          <a:p>
            <a:r>
              <a:rPr lang="es-CO" sz="2200" dirty="0" smtClean="0">
                <a:solidFill>
                  <a:srgbClr val="00B050"/>
                </a:solidFill>
              </a:rPr>
              <a:t>La flecha roja está marcando el punto que tienes que mirar. Su altura, te dará la respuesta, en este caso: 0 niñas   </a:t>
            </a:r>
            <a:endParaRPr lang="es-CO" sz="2200" dirty="0">
              <a:solidFill>
                <a:srgbClr val="00B05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16200000" flipV="1">
            <a:off x="4857752" y="2928934"/>
            <a:ext cx="500066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46863"/>
            <a:ext cx="2000264" cy="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Flecha izquierda">
            <a:hlinkClick r:id="rId4" action="ppaction://hlinksldjump"/>
          </p:cNvPr>
          <p:cNvSpPr/>
          <p:nvPr/>
        </p:nvSpPr>
        <p:spPr>
          <a:xfrm>
            <a:off x="7643834" y="5929330"/>
            <a:ext cx="128588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14"/>
            <a:ext cx="7772400" cy="68102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CUÁNTO SABES?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0439"/>
          <a:stretch>
            <a:fillRect/>
          </a:stretch>
        </p:blipFill>
        <p:spPr bwMode="auto">
          <a:xfrm>
            <a:off x="357159" y="864572"/>
            <a:ext cx="7929618" cy="30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4071942"/>
            <a:ext cx="4514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4. </a:t>
            </a:r>
            <a:r>
              <a:rPr lang="es-ES" sz="2000" dirty="0" smtClean="0"/>
              <a:t>¿</a:t>
            </a:r>
            <a:r>
              <a:rPr lang="es-CO" sz="2000" dirty="0" smtClean="0"/>
              <a:t>Qué atracción fue la más elegida?</a:t>
            </a:r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34" y="4418682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00B050"/>
                </a:solidFill>
              </a:rPr>
              <a:t>Ninguna de las dos primeras gráficas nos sirven para responder a esta pregunta, ya que no aparece nada referente a la atracción, sólo la 3ª indica la elección de los asistentes al parque. Claramente se observa que la atracción correspondiente a la zona roja del gráfico es la más elegida.  </a:t>
            </a:r>
            <a:endParaRPr lang="es-CO" sz="2000" dirty="0">
              <a:solidFill>
                <a:srgbClr val="00B05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46863"/>
            <a:ext cx="2000264" cy="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Flecha izquierda">
            <a:hlinkClick r:id="rId4" action="ppaction://hlinksldjump"/>
          </p:cNvPr>
          <p:cNvSpPr/>
          <p:nvPr/>
        </p:nvSpPr>
        <p:spPr>
          <a:xfrm>
            <a:off x="7643834" y="5929330"/>
            <a:ext cx="128588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429684" cy="766438"/>
          </a:xfr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b="1" dirty="0" smtClean="0">
                <a:latin typeface="Baskerville Old Face" pitchFamily="18" charset="0"/>
              </a:rPr>
              <a:t>CONTENIDO</a:t>
            </a:r>
            <a:endParaRPr lang="es-ES" b="1" dirty="0">
              <a:latin typeface="Baskerville Old Face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206297"/>
            <a:ext cx="3605530" cy="4214810"/>
          </a:xfrm>
          <a:noFill/>
          <a:ln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GENERALIDADES DE LA ESTADÍSTIA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Generalidades de la estadística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Población, muestra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Tamaño de la muestra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Variables, definición, clases de variables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División de la estadística </a:t>
            </a: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  <a:hlinkClick r:id="" action="ppaction://noaction"/>
              </a:rPr>
              <a:t>DESCRIPCIONES ESTADÍSTICAS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Distribuciones de frecuencias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Toma y ordenación de datos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Representaciones gráficas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800" dirty="0" smtClean="0"/>
              <a:t> </a:t>
            </a:r>
            <a:endParaRPr lang="es-CO" sz="18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714876" y="1142984"/>
            <a:ext cx="414318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1800" dirty="0" smtClean="0"/>
              <a:t>MEDIDAS DE TENDENCIA CENTRAL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Medidas de centralización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La media aritmética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La media ponderada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La mediana, la moda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 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MEDIDAS DE DISPERSIÓN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La dispersión o variación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El rango, desviación media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Desviación típica o estándar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 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PROBABILIDAD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Aspectos generales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Experimento aleatorio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Espacio Muestral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Asignación de probabilidad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Diagramas de árbol </a:t>
            </a:r>
            <a:endParaRPr lang="es-CO" sz="1800" dirty="0" smtClean="0"/>
          </a:p>
          <a:p>
            <a:pPr>
              <a:buNone/>
            </a:pPr>
            <a:r>
              <a:rPr lang="es-ES" sz="1800" dirty="0" smtClean="0"/>
              <a:t>Combinaciones y Variaciones</a:t>
            </a:r>
            <a:endParaRPr lang="es-CR" sz="1800" dirty="0" smtClean="0"/>
          </a:p>
          <a:p>
            <a:endParaRPr lang="es-CO" sz="1800" dirty="0"/>
          </a:p>
        </p:txBody>
      </p:sp>
      <p:sp>
        <p:nvSpPr>
          <p:cNvPr id="5" name="4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14"/>
            <a:ext cx="7772400" cy="68102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CUÁNTO SABES?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2527"/>
          <a:stretch>
            <a:fillRect/>
          </a:stretch>
        </p:blipFill>
        <p:spPr bwMode="auto">
          <a:xfrm>
            <a:off x="357159" y="864572"/>
            <a:ext cx="7929618" cy="29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4071942"/>
            <a:ext cx="800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5. </a:t>
            </a:r>
            <a:r>
              <a:rPr lang="es-ES" sz="2000" dirty="0" smtClean="0"/>
              <a:t>¿</a:t>
            </a:r>
            <a:r>
              <a:rPr lang="es-CO" sz="2000" dirty="0" smtClean="0"/>
              <a:t>Qué fracción representa los que se montaron en cada atracción?</a:t>
            </a:r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34" y="441868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00B050"/>
                </a:solidFill>
              </a:rPr>
              <a:t>De nuevo la tercera gráfica nos da la respuesta.</a:t>
            </a:r>
          </a:p>
          <a:p>
            <a:r>
              <a:rPr lang="es-CO" sz="2000" dirty="0" smtClean="0">
                <a:solidFill>
                  <a:srgbClr val="00B050"/>
                </a:solidFill>
              </a:rPr>
              <a:t>Observa: la mitad (1/2 o el 50%) de los asistentes eligieron la rueda, la cuarta parte (1/4 o el 25%) corresponde a los carros chocones igual para el carrusel.</a:t>
            </a:r>
          </a:p>
          <a:p>
            <a:endParaRPr lang="es-CO" sz="2000" dirty="0" smtClean="0">
              <a:solidFill>
                <a:srgbClr val="00B050"/>
              </a:solidFill>
            </a:endParaRPr>
          </a:p>
          <a:p>
            <a:endParaRPr lang="es-CO" sz="2000" dirty="0">
              <a:solidFill>
                <a:srgbClr val="00B05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46863"/>
            <a:ext cx="2000264" cy="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Flecha izquierda">
            <a:hlinkClick r:id="rId4" action="ppaction://hlinksldjump"/>
          </p:cNvPr>
          <p:cNvSpPr/>
          <p:nvPr/>
        </p:nvSpPr>
        <p:spPr>
          <a:xfrm>
            <a:off x="7643834" y="5929330"/>
            <a:ext cx="128588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428604"/>
            <a:ext cx="8606760" cy="785818"/>
          </a:xfrm>
          <a:noFill/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dirty="0" smtClean="0"/>
              <a:t>Gráfico </a:t>
            </a:r>
            <a:r>
              <a:rPr lang="es-ES" sz="3600" b="1" dirty="0"/>
              <a:t>de barras </a:t>
            </a:r>
            <a:r>
              <a:rPr lang="es-ES" sz="3600" b="1" dirty="0" smtClean="0"/>
              <a:t>verticales:</a:t>
            </a:r>
            <a:endParaRPr lang="es-CO" sz="1800" dirty="0"/>
          </a:p>
          <a:p>
            <a:pPr marL="0" indent="0">
              <a:buNone/>
            </a:pPr>
            <a:r>
              <a:rPr lang="es-CO" sz="1800" dirty="0"/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r="67568" b="29015"/>
          <a:stretch>
            <a:fillRect/>
          </a:stretch>
        </p:blipFill>
        <p:spPr bwMode="auto">
          <a:xfrm>
            <a:off x="500034" y="2786058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 de flecha"/>
          <p:cNvCxnSpPr/>
          <p:nvPr/>
        </p:nvCxnSpPr>
        <p:spPr>
          <a:xfrm rot="5400000" flipH="1" flipV="1">
            <a:off x="3571868" y="3786190"/>
            <a:ext cx="2858314" cy="7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714744" y="4214818"/>
            <a:ext cx="300039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715140" y="427411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>
                <a:solidFill>
                  <a:srgbClr val="C00000"/>
                </a:solidFill>
                <a:latin typeface="Comic Sans MS" pitchFamily="66" charset="0"/>
              </a:rPr>
              <a:t>Eje x</a:t>
            </a:r>
            <a:endParaRPr lang="es-CO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14942" y="235743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>
                <a:solidFill>
                  <a:srgbClr val="872DA3"/>
                </a:solidFill>
                <a:latin typeface="Comic Sans MS" pitchFamily="66" charset="0"/>
              </a:rPr>
              <a:t>Eje y</a:t>
            </a:r>
            <a:endParaRPr lang="es-CO" sz="1800" dirty="0">
              <a:solidFill>
                <a:srgbClr val="872DA3"/>
              </a:solidFill>
              <a:latin typeface="Comic Sans MS" pitchFamily="66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6894529" y="48380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643702" y="500063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>
                <a:solidFill>
                  <a:srgbClr val="07A1A9"/>
                </a:solidFill>
                <a:latin typeface="Comic Sans MS" pitchFamily="66" charset="0"/>
              </a:rPr>
              <a:t>Variable</a:t>
            </a:r>
            <a:endParaRPr lang="es-CO" sz="1800" dirty="0">
              <a:solidFill>
                <a:srgbClr val="07A1A9"/>
              </a:solidFill>
              <a:latin typeface="Comic Sans MS" pitchFamily="66" charset="0"/>
            </a:endParaRPr>
          </a:p>
        </p:txBody>
      </p:sp>
      <p:cxnSp>
        <p:nvCxnSpPr>
          <p:cNvPr id="21" name="20 Conector recto de flecha"/>
          <p:cNvCxnSpPr>
            <a:stCxn id="14" idx="3"/>
          </p:cNvCxnSpPr>
          <p:nvPr/>
        </p:nvCxnSpPr>
        <p:spPr>
          <a:xfrm flipV="1">
            <a:off x="5968674" y="2357430"/>
            <a:ext cx="17496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215074" y="214311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>
                <a:solidFill>
                  <a:srgbClr val="00B050"/>
                </a:solidFill>
                <a:latin typeface="Comic Sans MS" pitchFamily="66" charset="0"/>
              </a:rPr>
              <a:t>frecuencia</a:t>
            </a:r>
            <a:endParaRPr lang="es-CO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V="1">
            <a:off x="7572396" y="2143116"/>
            <a:ext cx="17496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7786710" y="1928802"/>
            <a:ext cx="36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>
                <a:solidFill>
                  <a:srgbClr val="00B050"/>
                </a:solidFill>
                <a:latin typeface="Comic Sans MS" pitchFamily="66" charset="0"/>
              </a:rPr>
              <a:t>fi</a:t>
            </a:r>
            <a:endParaRPr lang="es-CO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6" name="25 Conector recto de flecha"/>
          <p:cNvCxnSpPr>
            <a:endCxn id="29" idx="1"/>
          </p:cNvCxnSpPr>
          <p:nvPr/>
        </p:nvCxnSpPr>
        <p:spPr>
          <a:xfrm>
            <a:off x="7572396" y="2357430"/>
            <a:ext cx="428628" cy="4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8001024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err="1" smtClean="0">
                <a:solidFill>
                  <a:srgbClr val="00B050"/>
                </a:solidFill>
                <a:latin typeface="Comic Sans MS" pitchFamily="66" charset="0"/>
              </a:rPr>
              <a:t>hi</a:t>
            </a:r>
            <a:endParaRPr lang="es-CO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715272" y="25003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err="1" smtClean="0">
                <a:solidFill>
                  <a:srgbClr val="00B050"/>
                </a:solidFill>
                <a:latin typeface="Comic Sans MS" pitchFamily="66" charset="0"/>
              </a:rPr>
              <a:t>hi</a:t>
            </a:r>
            <a:r>
              <a:rPr lang="es-CO" sz="1800" dirty="0" smtClean="0">
                <a:solidFill>
                  <a:srgbClr val="00B050"/>
                </a:solidFill>
                <a:latin typeface="Comic Sans MS" pitchFamily="66" charset="0"/>
              </a:rPr>
              <a:t>%</a:t>
            </a:r>
            <a:endParaRPr lang="es-CO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rot="16200000" flipH="1">
            <a:off x="7536677" y="246458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733772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3" grpId="0"/>
      <p:bldP spid="25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648"/>
            <a:ext cx="9115425" cy="68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395536" y="692696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Ejemplo: De la siguiente tabla construir un gráfico de barras verticales.</a:t>
            </a:r>
            <a:endParaRPr lang="es-CO" dirty="0"/>
          </a:p>
        </p:txBody>
      </p:sp>
      <p:sp>
        <p:nvSpPr>
          <p:cNvPr id="8" name="7 Rectángulo redondeado">
            <a:hlinkClick r:id="" action="ppaction://hlinkshowjump?jump=nextslide"/>
          </p:cNvPr>
          <p:cNvSpPr/>
          <p:nvPr/>
        </p:nvSpPr>
        <p:spPr>
          <a:xfrm>
            <a:off x="6286512" y="4572008"/>
            <a:ext cx="1285884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Verificar</a:t>
            </a:r>
            <a:endParaRPr lang="es-CO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6663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714488"/>
            <a:ext cx="39156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Llamada ovalada"/>
          <p:cNvSpPr/>
          <p:nvPr/>
        </p:nvSpPr>
        <p:spPr>
          <a:xfrm>
            <a:off x="357158" y="5000636"/>
            <a:ext cx="4572032" cy="928694"/>
          </a:xfrm>
          <a:prstGeom prst="wedgeEllipseCallout">
            <a:avLst/>
          </a:prstGeom>
          <a:solidFill>
            <a:srgbClr val="07A1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 x: Variable</a:t>
            </a:r>
          </a:p>
          <a:p>
            <a:pPr algn="ctr"/>
            <a:r>
              <a:rPr lang="es-CO" dirty="0" smtClean="0"/>
              <a:t>Eje y: frecuencia fi, </a:t>
            </a:r>
            <a:r>
              <a:rPr lang="es-CO" dirty="0" err="1" smtClean="0"/>
              <a:t>hi</a:t>
            </a:r>
            <a:r>
              <a:rPr lang="es-CO" dirty="0" smtClean="0"/>
              <a:t>, </a:t>
            </a:r>
            <a:r>
              <a:rPr lang="es-CO" dirty="0" err="1" smtClean="0"/>
              <a:t>hi</a:t>
            </a:r>
            <a:r>
              <a:rPr lang="es-CO" dirty="0" smtClean="0"/>
              <a:t>%</a:t>
            </a:r>
            <a:endParaRPr lang="es-CO" dirty="0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9230" y="3742048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9962" y="3742048"/>
            <a:ext cx="64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9922" y="37284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036" y="3728400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Forma libre"/>
          <p:cNvSpPr/>
          <p:nvPr/>
        </p:nvSpPr>
        <p:spPr>
          <a:xfrm>
            <a:off x="-59140" y="3425588"/>
            <a:ext cx="4358185" cy="932597"/>
          </a:xfrm>
          <a:custGeom>
            <a:avLst/>
            <a:gdLst>
              <a:gd name="connsiteX0" fmla="*/ 645994 w 4358185"/>
              <a:gd name="connsiteY0" fmla="*/ 0 h 932597"/>
              <a:gd name="connsiteX1" fmla="*/ 618698 w 4358185"/>
              <a:gd name="connsiteY1" fmla="*/ 846161 h 932597"/>
              <a:gd name="connsiteX2" fmla="*/ 4358185 w 4358185"/>
              <a:gd name="connsiteY2" fmla="*/ 518615 h 932597"/>
              <a:gd name="connsiteX3" fmla="*/ 4358185 w 4358185"/>
              <a:gd name="connsiteY3" fmla="*/ 518615 h 93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185" h="932597">
                <a:moveTo>
                  <a:pt x="645994" y="0"/>
                </a:moveTo>
                <a:cubicBezTo>
                  <a:pt x="322997" y="379862"/>
                  <a:pt x="0" y="759725"/>
                  <a:pt x="618698" y="846161"/>
                </a:cubicBezTo>
                <a:cubicBezTo>
                  <a:pt x="1237396" y="932597"/>
                  <a:pt x="4358185" y="518615"/>
                  <a:pt x="4358185" y="518615"/>
                </a:cubicBezTo>
                <a:lnTo>
                  <a:pt x="4358185" y="51861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4129724" y="3925868"/>
            <a:ext cx="272955" cy="4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645006" y="1651935"/>
            <a:ext cx="355490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350" dirty="0" smtClean="0"/>
              <a:t>6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4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1</a:t>
            </a:r>
            <a:endParaRPr lang="es-CO" sz="1350" dirty="0"/>
          </a:p>
        </p:txBody>
      </p:sp>
      <p:sp>
        <p:nvSpPr>
          <p:cNvPr id="37" name="36 Forma libre"/>
          <p:cNvSpPr/>
          <p:nvPr/>
        </p:nvSpPr>
        <p:spPr>
          <a:xfrm>
            <a:off x="2511188" y="2085833"/>
            <a:ext cx="1132118" cy="200159"/>
          </a:xfrm>
          <a:custGeom>
            <a:avLst/>
            <a:gdLst>
              <a:gd name="connsiteX0" fmla="*/ 0 w 1160060"/>
              <a:gd name="connsiteY0" fmla="*/ 152400 h 247934"/>
              <a:gd name="connsiteX1" fmla="*/ 723331 w 1160060"/>
              <a:gd name="connsiteY1" fmla="*/ 15922 h 247934"/>
              <a:gd name="connsiteX2" fmla="*/ 1160060 w 1160060"/>
              <a:gd name="connsiteY2" fmla="*/ 247934 h 247934"/>
              <a:gd name="connsiteX3" fmla="*/ 1160060 w 1160060"/>
              <a:gd name="connsiteY3" fmla="*/ 247934 h 24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060" h="247934">
                <a:moveTo>
                  <a:pt x="0" y="152400"/>
                </a:moveTo>
                <a:cubicBezTo>
                  <a:pt x="264994" y="76200"/>
                  <a:pt x="529988" y="0"/>
                  <a:pt x="723331" y="15922"/>
                </a:cubicBezTo>
                <a:cubicBezTo>
                  <a:pt x="916674" y="31844"/>
                  <a:pt x="1160060" y="247934"/>
                  <a:pt x="1160060" y="247934"/>
                </a:cubicBezTo>
                <a:lnTo>
                  <a:pt x="1160060" y="24793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3514078" y="2214554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79878" y="2476636"/>
            <a:ext cx="295649" cy="123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6958" y="2143116"/>
            <a:ext cx="285752" cy="15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72798" y="3078635"/>
            <a:ext cx="299400" cy="62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3404929"/>
            <a:ext cx="280987" cy="2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2427522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8" grpId="0" animBg="1"/>
      <p:bldP spid="34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648"/>
            <a:ext cx="9115425" cy="68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395536" y="692696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Ejemplo: De la siguiente tabla construir un gráfico de barras verticales.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5536" y="4653136"/>
            <a:ext cx="806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Del gráfico se puede concluir </a:t>
            </a:r>
            <a:r>
              <a:rPr lang="es-ES" sz="2000" dirty="0" smtClean="0"/>
              <a:t>que: </a:t>
            </a:r>
          </a:p>
          <a:p>
            <a:r>
              <a:rPr lang="es-ES" sz="2000" dirty="0" smtClean="0"/>
              <a:t>el </a:t>
            </a:r>
            <a:r>
              <a:rPr lang="es-ES" sz="2000" dirty="0"/>
              <a:t>color de mayor preferencia es el verde, el de menor preferencia es el negro, 2 personas prefieren el color blanco , en la encuesta participaron 12 personas.</a:t>
            </a:r>
            <a:endParaRPr lang="es-CO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6663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714488"/>
            <a:ext cx="39156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9230" y="3742048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9962" y="3742048"/>
            <a:ext cx="64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9922" y="37284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036" y="3728400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3645006" y="1651935"/>
            <a:ext cx="355490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350" dirty="0" smtClean="0"/>
              <a:t>6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4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s-CO" sz="1350" dirty="0" smtClean="0"/>
              <a:t>1</a:t>
            </a:r>
            <a:endParaRPr lang="es-CO" sz="1350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79878" y="2476636"/>
            <a:ext cx="295649" cy="123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6958" y="2143116"/>
            <a:ext cx="285752" cy="15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72798" y="3078635"/>
            <a:ext cx="299400" cy="62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3404929"/>
            <a:ext cx="280987" cy="2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22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242752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2852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Gráfico de barras horizontales: </a:t>
            </a:r>
            <a:r>
              <a:rPr lang="es-ES" dirty="0"/>
              <a:t>Es un gráfico similar al anterior, solo que se intercambia la ubicación de los valores de la variable y la frecuencia</a:t>
            </a:r>
            <a:endParaRPr lang="es-CO" dirty="0"/>
          </a:p>
          <a:p>
            <a:pPr marL="0" indent="0">
              <a:buNone/>
            </a:pPr>
            <a:r>
              <a:rPr lang="es-ES" dirty="0"/>
              <a:t>Ejemplo: Para la anterior tabla construir un gráfico de barras horizontales 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5 Rectángulo redondeado">
            <a:hlinkClick r:id="" action="ppaction://hlinkshowjump?jump=nextslide"/>
          </p:cNvPr>
          <p:cNvSpPr/>
          <p:nvPr/>
        </p:nvSpPr>
        <p:spPr>
          <a:xfrm>
            <a:off x="7500958" y="6000768"/>
            <a:ext cx="1285884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Verificar</a:t>
            </a:r>
            <a:endParaRPr lang="es-CO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26663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6201" y="3208893"/>
            <a:ext cx="4692079" cy="264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 r="26877" b="8101"/>
          <a:stretch>
            <a:fillRect/>
          </a:stretch>
        </p:blipFill>
        <p:spPr bwMode="auto">
          <a:xfrm>
            <a:off x="4596098" y="5102568"/>
            <a:ext cx="431826" cy="18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4" y="4572008"/>
            <a:ext cx="64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4" y="4044646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1991" y="3599172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Forma libre"/>
          <p:cNvSpPr/>
          <p:nvPr/>
        </p:nvSpPr>
        <p:spPr>
          <a:xfrm>
            <a:off x="1760561" y="3109415"/>
            <a:ext cx="2729552" cy="875731"/>
          </a:xfrm>
          <a:custGeom>
            <a:avLst/>
            <a:gdLst>
              <a:gd name="connsiteX0" fmla="*/ 0 w 2729552"/>
              <a:gd name="connsiteY0" fmla="*/ 875731 h 875731"/>
              <a:gd name="connsiteX1" fmla="*/ 1378424 w 2729552"/>
              <a:gd name="connsiteY1" fmla="*/ 70513 h 875731"/>
              <a:gd name="connsiteX2" fmla="*/ 2729552 w 2729552"/>
              <a:gd name="connsiteY2" fmla="*/ 452651 h 875731"/>
              <a:gd name="connsiteX3" fmla="*/ 2729552 w 2729552"/>
              <a:gd name="connsiteY3" fmla="*/ 452651 h 87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2" h="875731">
                <a:moveTo>
                  <a:pt x="0" y="875731"/>
                </a:moveTo>
                <a:cubicBezTo>
                  <a:pt x="461749" y="508378"/>
                  <a:pt x="923499" y="141026"/>
                  <a:pt x="1378424" y="70513"/>
                </a:cubicBezTo>
                <a:cubicBezTo>
                  <a:pt x="1833349" y="0"/>
                  <a:pt x="2729552" y="452651"/>
                  <a:pt x="2729552" y="452651"/>
                </a:cubicBezTo>
                <a:lnTo>
                  <a:pt x="2729552" y="4526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15 Conector recto de flecha"/>
          <p:cNvCxnSpPr>
            <a:endCxn id="14" idx="2"/>
          </p:cNvCxnSpPr>
          <p:nvPr/>
        </p:nvCxnSpPr>
        <p:spPr>
          <a:xfrm>
            <a:off x="4357686" y="3500438"/>
            <a:ext cx="132427" cy="6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orma libre"/>
          <p:cNvSpPr/>
          <p:nvPr/>
        </p:nvSpPr>
        <p:spPr>
          <a:xfrm>
            <a:off x="3002507" y="5404513"/>
            <a:ext cx="2060812" cy="580030"/>
          </a:xfrm>
          <a:custGeom>
            <a:avLst/>
            <a:gdLst>
              <a:gd name="connsiteX0" fmla="*/ 0 w 2060812"/>
              <a:gd name="connsiteY0" fmla="*/ 0 h 580030"/>
              <a:gd name="connsiteX1" fmla="*/ 1037230 w 2060812"/>
              <a:gd name="connsiteY1" fmla="*/ 532263 h 580030"/>
              <a:gd name="connsiteX2" fmla="*/ 2060812 w 2060812"/>
              <a:gd name="connsiteY2" fmla="*/ 286603 h 580030"/>
              <a:gd name="connsiteX3" fmla="*/ 2060812 w 2060812"/>
              <a:gd name="connsiteY3" fmla="*/ 286603 h 5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12" h="580030">
                <a:moveTo>
                  <a:pt x="0" y="0"/>
                </a:moveTo>
                <a:cubicBezTo>
                  <a:pt x="346880" y="242248"/>
                  <a:pt x="693761" y="484496"/>
                  <a:pt x="1037230" y="532263"/>
                </a:cubicBezTo>
                <a:cubicBezTo>
                  <a:pt x="1380699" y="580030"/>
                  <a:pt x="2060812" y="286603"/>
                  <a:pt x="2060812" y="286603"/>
                </a:cubicBezTo>
                <a:lnTo>
                  <a:pt x="2060812" y="28660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4942838" y="5663820"/>
            <a:ext cx="134129" cy="95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387052" y="5429264"/>
            <a:ext cx="321471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dirty="0" smtClean="0"/>
              <a:t>     1         2        3         4          5        6</a:t>
            </a:r>
            <a:endParaRPr lang="es-CO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70800" y="5072074"/>
            <a:ext cx="2124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4448" y="4544712"/>
            <a:ext cx="2638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73998" y="4000504"/>
            <a:ext cx="1085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70800" y="3500438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209405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2852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Gráfico de barras horizontales: </a:t>
            </a:r>
            <a:r>
              <a:rPr lang="es-ES" dirty="0"/>
              <a:t>Es un gráfico similar al anterior, solo que se intercambia la ubicación de los valores de la variable y la frecuencia</a:t>
            </a:r>
            <a:endParaRPr lang="es-CO" dirty="0"/>
          </a:p>
          <a:p>
            <a:pPr marL="0" indent="0">
              <a:buNone/>
            </a:pPr>
            <a:r>
              <a:rPr lang="es-ES" dirty="0"/>
              <a:t>Ejemplo: Para la anterior tabla construir un gráfico de barras horizontales 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26663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6201" y="3208893"/>
            <a:ext cx="4692079" cy="264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 r="26877" b="8101"/>
          <a:stretch>
            <a:fillRect/>
          </a:stretch>
        </p:blipFill>
        <p:spPr bwMode="auto">
          <a:xfrm>
            <a:off x="4596098" y="5102568"/>
            <a:ext cx="431826" cy="18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4" y="4572008"/>
            <a:ext cx="64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4" y="4044646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1991" y="3599172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357818" y="5429264"/>
            <a:ext cx="321471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350" dirty="0" smtClean="0"/>
              <a:t>     1         2        3         4          5        6</a:t>
            </a:r>
            <a:endParaRPr lang="es-CO" sz="135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70800" y="5072074"/>
            <a:ext cx="2124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4448" y="4544712"/>
            <a:ext cx="2638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73998" y="4000504"/>
            <a:ext cx="1085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70800" y="3500438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18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42" name="Picture 2" descr="Resultado de imagen para icono de excel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5729303"/>
            <a:ext cx="1571636" cy="628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9405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61448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s-CO" dirty="0" smtClean="0"/>
              <a:t>Ir al juego Escala en Estadística y contesta las preguntas correspondientes a gráfico de barras:</a:t>
            </a:r>
            <a:endParaRPr lang="es-CO" dirty="0"/>
          </a:p>
        </p:txBody>
      </p:sp>
      <p:pic>
        <p:nvPicPr>
          <p:cNvPr id="84994" name="Picture 2" descr="Resultado de imagen para gif contestando exam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3333750" cy="3333750"/>
          </a:xfrm>
          <a:prstGeom prst="rect">
            <a:avLst/>
          </a:prstGeom>
          <a:noFill/>
        </p:spPr>
      </p:pic>
      <p:sp>
        <p:nvSpPr>
          <p:cNvPr id="6" name="5 Elipse">
            <a:hlinkClick r:id="rId4" action="ppaction://hlinkpres?slideindex=1&amp;slidetitle="/>
          </p:cNvPr>
          <p:cNvSpPr/>
          <p:nvPr/>
        </p:nvSpPr>
        <p:spPr>
          <a:xfrm>
            <a:off x="5500694" y="3286124"/>
            <a:ext cx="1571636" cy="1500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Ir a Juegos</a:t>
            </a:r>
            <a:endParaRPr lang="es-CO" sz="2400" dirty="0"/>
          </a:p>
        </p:txBody>
      </p: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5409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Gráfico Circular:</a:t>
            </a:r>
            <a:br>
              <a:rPr lang="es-ES" b="1" dirty="0" smtClean="0"/>
            </a:br>
            <a:endParaRPr lang="es-CO" dirty="0"/>
          </a:p>
        </p:txBody>
      </p:sp>
      <p:sp>
        <p:nvSpPr>
          <p:cNvPr id="30" name="29 Elipse"/>
          <p:cNvSpPr/>
          <p:nvPr/>
        </p:nvSpPr>
        <p:spPr>
          <a:xfrm>
            <a:off x="928662" y="4714884"/>
            <a:ext cx="1714512" cy="1714512"/>
          </a:xfrm>
          <a:prstGeom prst="ellipse">
            <a:avLst/>
          </a:prstGeom>
          <a:solidFill>
            <a:srgbClr val="B4D3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2714612" y="550070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286116" y="528638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100%</a:t>
            </a:r>
            <a:endParaRPr lang="es-CO" dirty="0"/>
          </a:p>
        </p:txBody>
      </p:sp>
      <p:sp>
        <p:nvSpPr>
          <p:cNvPr id="34" name="33 Elipse"/>
          <p:cNvSpPr/>
          <p:nvPr/>
        </p:nvSpPr>
        <p:spPr>
          <a:xfrm>
            <a:off x="5286380" y="4714884"/>
            <a:ext cx="1714512" cy="1714512"/>
          </a:xfrm>
          <a:prstGeom prst="ellipse">
            <a:avLst/>
          </a:prstGeom>
          <a:solidFill>
            <a:srgbClr val="B4D3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7072330" y="550070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643834" y="5286388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360°</a:t>
            </a:r>
            <a:endParaRPr lang="es-CO" dirty="0"/>
          </a:p>
        </p:txBody>
      </p:sp>
      <p:sp>
        <p:nvSpPr>
          <p:cNvPr id="31" name="30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36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t="13224" b="2149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714752"/>
            <a:ext cx="1428760" cy="13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706" y="5262248"/>
            <a:ext cx="1357322" cy="13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643314"/>
            <a:ext cx="1357322" cy="13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24004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14752"/>
            <a:ext cx="1357322" cy="13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596" y="3110211"/>
            <a:ext cx="800105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Elige el círculo correspondiente a la tabla de frecuencias</a:t>
            </a:r>
            <a:endParaRPr lang="es-CO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 l="21962" t="67348" r="50036" b="13085"/>
          <a:stretch>
            <a:fillRect/>
          </a:stretch>
        </p:blipFill>
        <p:spPr bwMode="auto">
          <a:xfrm>
            <a:off x="357158" y="357166"/>
            <a:ext cx="60007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257731"/>
            <a:ext cx="1357322" cy="141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0596" y="3714752"/>
            <a:ext cx="13046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5" name="Picture 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753" y="5246482"/>
            <a:ext cx="1373453" cy="12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7772400" cy="4286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Ejercicio 1: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t="99326"/>
          <a:stretch>
            <a:fillRect/>
          </a:stretch>
        </p:blipFill>
        <p:spPr bwMode="auto">
          <a:xfrm>
            <a:off x="1" y="6812305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58214" y="214290"/>
            <a:ext cx="4286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8358214" y="214290"/>
            <a:ext cx="428628" cy="27860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</a:t>
            </a:r>
          </a:p>
          <a:p>
            <a:pPr algn="ctr"/>
            <a:endParaRPr lang="es-CO" sz="1000" dirty="0" smtClean="0"/>
          </a:p>
          <a:p>
            <a:pPr algn="ctr"/>
            <a:r>
              <a:rPr lang="es-CO" dirty="0" smtClean="0"/>
              <a:t>20</a:t>
            </a:r>
          </a:p>
          <a:p>
            <a:pPr algn="ctr"/>
            <a:endParaRPr lang="es-CO" sz="1000" dirty="0" smtClean="0"/>
          </a:p>
          <a:p>
            <a:pPr algn="ctr"/>
            <a:r>
              <a:rPr lang="es-CO" dirty="0" smtClean="0"/>
              <a:t>30</a:t>
            </a:r>
          </a:p>
          <a:p>
            <a:pPr algn="ctr"/>
            <a:endParaRPr lang="es-CO" sz="1000" dirty="0" smtClean="0"/>
          </a:p>
          <a:p>
            <a:pPr algn="ctr"/>
            <a:r>
              <a:rPr lang="es-CO" dirty="0" smtClean="0"/>
              <a:t>40</a:t>
            </a:r>
          </a:p>
          <a:p>
            <a:pPr algn="ctr"/>
            <a:endParaRPr lang="es-CO" sz="1000" dirty="0" smtClean="0"/>
          </a:p>
          <a:p>
            <a:pPr algn="ctr"/>
            <a:r>
              <a:rPr lang="es-CO" dirty="0" smtClean="0"/>
              <a:t>50</a:t>
            </a:r>
          </a:p>
          <a:p>
            <a:pPr algn="ctr"/>
            <a:endParaRPr lang="es-CO" sz="1000" dirty="0" smtClean="0"/>
          </a:p>
          <a:p>
            <a:pPr algn="ctr"/>
            <a:r>
              <a:rPr lang="es-CO" dirty="0" smtClean="0"/>
              <a:t>60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8360410" y="357166"/>
            <a:ext cx="428628" cy="27860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21 Elipse"/>
          <p:cNvSpPr/>
          <p:nvPr/>
        </p:nvSpPr>
        <p:spPr>
          <a:xfrm>
            <a:off x="8286776" y="3143248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</a:t>
            </a:r>
            <a:endParaRPr lang="es-CO" dirty="0"/>
          </a:p>
        </p:txBody>
      </p:sp>
      <p:pic>
        <p:nvPicPr>
          <p:cNvPr id="23" name="Temporizador 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7786710" y="1285860"/>
            <a:ext cx="304800" cy="304800"/>
          </a:xfrm>
          <a:prstGeom prst="rect">
            <a:avLst/>
          </a:prstGeom>
        </p:spPr>
      </p:pic>
      <p:pic>
        <p:nvPicPr>
          <p:cNvPr id="4098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57950" y="143950"/>
            <a:ext cx="19257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Flecha derecha">
            <a:hlinkClick r:id="rId15" action="ppaction://hlinksldjump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24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420024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1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12684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Fallaste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era la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respuesta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correcta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Lastima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9" name="AutoShape 4">
              <a:hlinkClick r:id="" action="ppaction://hlinkshowjump?jump=previousslide">
                <a:snd r:embed="rId3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chemeClr val="folHlink"/>
                  </a:solidFill>
                </a:rPr>
                <a:t>  </a:t>
              </a:r>
              <a:r>
                <a:rPr lang="en-GB" sz="2800" b="1" dirty="0" err="1" smtClean="0">
                  <a:solidFill>
                    <a:schemeClr val="folHlink"/>
                  </a:solidFill>
                </a:rPr>
                <a:t>Intenta</a:t>
              </a:r>
              <a:r>
                <a:rPr lang="en-GB" sz="2800" b="1" dirty="0" smtClean="0">
                  <a:solidFill>
                    <a:schemeClr val="folHlink"/>
                  </a:solidFill>
                </a:rPr>
                <a:t> de </a:t>
              </a:r>
              <a:r>
                <a:rPr lang="en-GB" sz="2800" b="1" dirty="0" err="1" smtClean="0">
                  <a:solidFill>
                    <a:schemeClr val="folHlink"/>
                  </a:solidFill>
                </a:rPr>
                <a:t>nuevo</a:t>
              </a:r>
              <a:endParaRPr lang="en-GB" sz="2400" b="1" dirty="0">
                <a:solidFill>
                  <a:schemeClr val="folHlink"/>
                </a:solidFill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21442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Preguntas orientadoras: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429684" cy="766438"/>
          </a:xfr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3600" b="1" dirty="0" smtClean="0"/>
              <a:t>GENERALIDADES DE LA ESTADÍSTICA</a:t>
            </a:r>
            <a:endParaRPr lang="es-CO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103557" cy="456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inta hacia arriba"/>
          <p:cNvSpPr/>
          <p:nvPr/>
        </p:nvSpPr>
        <p:spPr>
          <a:xfrm>
            <a:off x="2928926" y="3000372"/>
            <a:ext cx="5715040" cy="2571768"/>
          </a:xfrm>
          <a:prstGeom prst="ribbon2">
            <a:avLst>
              <a:gd name="adj1" fmla="val 16667"/>
              <a:gd name="adj2" fmla="val 74199"/>
            </a:avLst>
          </a:prstGeom>
          <a:solidFill>
            <a:srgbClr val="EA5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La estadística es la ciencia encargada de recoger, ordenar, analizar e interpretar datos numéricos para obtener conclusiones a partir de ellos.</a:t>
            </a:r>
            <a:endParaRPr lang="es-CO" b="1" dirty="0"/>
          </a:p>
        </p:txBody>
      </p:sp>
      <p:sp>
        <p:nvSpPr>
          <p:cNvPr id="6" name="5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19541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7 Título"/>
          <p:cNvSpPr txBox="1">
            <a:spLocks/>
          </p:cNvSpPr>
          <p:nvPr/>
        </p:nvSpPr>
        <p:spPr bwMode="auto">
          <a:xfrm>
            <a:off x="685800" y="13224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Correcto!!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843213" y="4133863"/>
            <a:ext cx="4537075" cy="1152525"/>
            <a:chOff x="1791" y="3113"/>
            <a:chExt cx="2858" cy="726"/>
          </a:xfrm>
        </p:grpSpPr>
        <p:sp>
          <p:nvSpPr>
            <p:cNvPr id="9" name="AutoShape 10">
              <a:hlinkClick r:id="" action="ppaction://hlinkshowjump?jump=nextslide">
                <a:snd r:embed="rId3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rgbClr val="00B050"/>
                  </a:solidFill>
                </a:rPr>
                <a:t>       </a:t>
              </a:r>
              <a:r>
                <a:rPr lang="en-GB" sz="2800" b="1" dirty="0" err="1">
                  <a:solidFill>
                    <a:srgbClr val="00B050"/>
                  </a:solidFill>
                </a:rPr>
                <a:t>Siguiente</a:t>
              </a:r>
              <a:endParaRPr lang="en-GB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>
                <a:solidFill>
                  <a:srgbClr val="00B050"/>
                </a:solidFill>
              </a:endParaRPr>
            </a:p>
          </p:txBody>
        </p:sp>
      </p:grpSp>
      <p:pic>
        <p:nvPicPr>
          <p:cNvPr id="13" name="respuesta_correcta WAV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1532"/>
            <a:ext cx="9144000" cy="67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622" y="1058647"/>
            <a:ext cx="4071966" cy="329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929066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38285" y="3357562"/>
            <a:ext cx="790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929066"/>
            <a:ext cx="781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67" y="3357562"/>
            <a:ext cx="771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 l="22814" t="71604" r="50339" b="13843"/>
          <a:stretch>
            <a:fillRect/>
          </a:stretch>
        </p:blipFill>
        <p:spPr bwMode="auto">
          <a:xfrm>
            <a:off x="214282" y="1071546"/>
            <a:ext cx="4071966" cy="137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82750" y="5169771"/>
            <a:ext cx="871543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Elige qué sector se corresponde con la frecuencia de cada dato y arrastra el dato hasta el sector correspondiente</a:t>
            </a:r>
            <a:endParaRPr lang="es-CO" dirty="0"/>
          </a:p>
        </p:txBody>
      </p:sp>
      <p:sp>
        <p:nvSpPr>
          <p:cNvPr id="13" name="12 Rectángulo redondeado">
            <a:hlinkClick r:id="" action="ppaction://hlinkshowjump?jump=nextslide"/>
          </p:cNvPr>
          <p:cNvSpPr/>
          <p:nvPr/>
        </p:nvSpPr>
        <p:spPr>
          <a:xfrm>
            <a:off x="7000892" y="4643446"/>
            <a:ext cx="1285884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Verificar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973596" y="554164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u="sng" dirty="0" smtClean="0">
                <a:hlinkClick r:id="rId9"/>
              </a:rPr>
              <a:t>Ir a la web</a:t>
            </a:r>
            <a:endParaRPr lang="es-CO" sz="2000" dirty="0"/>
          </a:p>
        </p:txBody>
      </p:sp>
      <p:sp>
        <p:nvSpPr>
          <p:cNvPr id="14" name="13 Botón de acción: Hacia delante o Siguiente">
            <a:hlinkClick r:id="rId9" highlightClick="1"/>
          </p:cNvPr>
          <p:cNvSpPr/>
          <p:nvPr/>
        </p:nvSpPr>
        <p:spPr>
          <a:xfrm>
            <a:off x="8358214" y="5572140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256494"/>
            <a:ext cx="1927727" cy="48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15 Flecha derecha">
            <a:hlinkClick r:id="rId10" action="ppaction://hlinksldjump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1532"/>
            <a:ext cx="9144000" cy="67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4071966" cy="329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571612"/>
            <a:ext cx="781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00174"/>
            <a:ext cx="790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500306"/>
            <a:ext cx="781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786190"/>
            <a:ext cx="771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/>
          <a:srcRect l="22814" t="71604" r="50339" b="13843"/>
          <a:stretch>
            <a:fillRect/>
          </a:stretch>
        </p:blipFill>
        <p:spPr bwMode="auto">
          <a:xfrm>
            <a:off x="214282" y="1071546"/>
            <a:ext cx="4071966" cy="137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-24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302574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</p:txBody>
      </p:sp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19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560" y="1071546"/>
            <a:ext cx="26663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071546"/>
            <a:ext cx="3357586" cy="31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Elipse"/>
          <p:cNvSpPr/>
          <p:nvPr/>
        </p:nvSpPr>
        <p:spPr>
          <a:xfrm>
            <a:off x="7858148" y="1428736"/>
            <a:ext cx="928694" cy="4286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Pintar</a:t>
            </a:r>
            <a:endParaRPr lang="es-CO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0935" y="1043411"/>
            <a:ext cx="3898897" cy="311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0024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-24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302574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Gráfico Circular</a:t>
            </a:r>
            <a:r>
              <a:rPr lang="es-ES" sz="2400" b="1" dirty="0" smtClean="0"/>
              <a:t>:</a:t>
            </a:r>
            <a:r>
              <a:rPr lang="es-ES" sz="2400" dirty="0" smtClean="0"/>
              <a:t> En este tipo de gráfico se distribuye la información en sectores proporcionales dentro de un círculo. También son llamados diagramas de pastel o torta.</a:t>
            </a:r>
            <a:endParaRPr lang="es-CO" sz="2400" dirty="0" smtClean="0"/>
          </a:p>
          <a:p>
            <a:pPr marL="0" indent="0">
              <a:buNone/>
            </a:pPr>
            <a:r>
              <a:rPr lang="es-ES" sz="2400" dirty="0" smtClean="0"/>
              <a:t>El gráfico circular se utiliza para representar la frecuencia absoluta, relativa y porcentual. </a:t>
            </a:r>
          </a:p>
          <a:p>
            <a:pPr marL="0" indent="0">
              <a:buNone/>
            </a:pPr>
            <a:r>
              <a:rPr lang="es-ES" sz="2400" dirty="0" smtClean="0"/>
              <a:t>Ejercicio: De la siguiente tabla, construir un gráfico circular.</a:t>
            </a:r>
            <a:endParaRPr lang="es-CO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119754" y="3702877"/>
            <a:ext cx="171451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 smtClean="0"/>
              <a:t>Verificar </a:t>
            </a:r>
            <a:endParaRPr lang="es-CO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119754" y="4162204"/>
            <a:ext cx="171451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 smtClean="0"/>
              <a:t>Verificar</a:t>
            </a:r>
            <a:endParaRPr lang="es-CO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07691" y="4614582"/>
            <a:ext cx="171451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 smtClean="0"/>
              <a:t>Verificar</a:t>
            </a:r>
            <a:endParaRPr lang="es-CO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19754" y="5500702"/>
            <a:ext cx="171451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 smtClean="0"/>
              <a:t>Sume</a:t>
            </a:r>
            <a:endParaRPr lang="es-CO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646504" y="2857496"/>
            <a:ext cx="1053494" cy="400110"/>
          </a:xfrm>
          <a:prstGeom prst="rect">
            <a:avLst/>
          </a:prstGeom>
          <a:solidFill>
            <a:srgbClr val="02AEAE"/>
          </a:solidFill>
        </p:spPr>
        <p:txBody>
          <a:bodyPr wrap="none" rtlCol="0">
            <a:spAutoFit/>
          </a:bodyPr>
          <a:lstStyle/>
          <a:p>
            <a:r>
              <a:rPr lang="es-CO" sz="2000" dirty="0" smtClean="0"/>
              <a:t>fi/n*100</a:t>
            </a:r>
            <a:endParaRPr lang="es-CO" sz="2000" dirty="0"/>
          </a:p>
        </p:txBody>
      </p:sp>
      <p:pic>
        <p:nvPicPr>
          <p:cNvPr id="1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465914"/>
            <a:ext cx="547682" cy="11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359" y="3286123"/>
            <a:ext cx="4400505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3767027" y="37704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/>
              <a:t>12%</a:t>
            </a:r>
            <a:endParaRPr lang="es-CO" sz="1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782793" y="42148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/>
              <a:t>44%</a:t>
            </a:r>
            <a:endParaRPr lang="es-CO" sz="18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782793" y="46313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/>
              <a:t>36%</a:t>
            </a:r>
            <a:endParaRPr lang="es-CO" sz="18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845857" y="50599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/>
              <a:t>8%</a:t>
            </a:r>
            <a:endParaRPr lang="es-CO" sz="18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111972" y="5074944"/>
            <a:ext cx="171451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 smtClean="0"/>
              <a:t>Verificar </a:t>
            </a:r>
            <a:endParaRPr lang="es-CO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714744" y="542926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/>
              <a:t>100%</a:t>
            </a:r>
            <a:endParaRPr lang="es-CO" sz="1800" dirty="0"/>
          </a:p>
        </p:txBody>
      </p:sp>
      <p:pic>
        <p:nvPicPr>
          <p:cNvPr id="29697" name="Picture 1" descr="D:\Documentos\Bluetooth\Inbox\IMG-20170611-WA0005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000372"/>
            <a:ext cx="1500198" cy="1030758"/>
          </a:xfrm>
          <a:prstGeom prst="rect">
            <a:avLst/>
          </a:prstGeom>
          <a:noFill/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19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26 Rectángulo"/>
          <p:cNvSpPr/>
          <p:nvPr/>
        </p:nvSpPr>
        <p:spPr>
          <a:xfrm>
            <a:off x="3643306" y="2871564"/>
            <a:ext cx="107157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20024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4"/>
          <a:srcRect r="724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55" t="5720" r="-261" b="902"/>
          <a:stretch>
            <a:fillRect/>
          </a:stretch>
        </p:blipFill>
        <p:spPr bwMode="auto">
          <a:xfrm>
            <a:off x="285720" y="2143116"/>
            <a:ext cx="8358246" cy="42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28596" y="157161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 smtClean="0"/>
              <a:t>Solución</a:t>
            </a:r>
            <a:endParaRPr lang="es-CO" sz="1800" dirty="0"/>
          </a:p>
        </p:txBody>
      </p:sp>
      <p:pic>
        <p:nvPicPr>
          <p:cNvPr id="9" name="Picture 3">
            <a:hlinkClick r:id="rId26" action="ppaction://hlinkfile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58214" y="465914"/>
            <a:ext cx="547682" cy="11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928662" y="2214554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°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21431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fi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71868" y="265005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x=</a:t>
            </a:r>
            <a:endParaRPr lang="es-CO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4071934" y="2998784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857884" y="271462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=</a:t>
            </a:r>
            <a:endParaRPr lang="es-CO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764232" y="2643182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°</a:t>
            </a:r>
            <a:endParaRPr lang="es-CO" dirty="0"/>
          </a:p>
        </p:txBody>
      </p:sp>
      <p:sp>
        <p:nvSpPr>
          <p:cNvPr id="26" name="25 Rectángulo"/>
          <p:cNvSpPr/>
          <p:nvPr/>
        </p:nvSpPr>
        <p:spPr>
          <a:xfrm>
            <a:off x="327968" y="260327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●</a:t>
            </a:r>
            <a:endParaRPr lang="es-CO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601058" y="383146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x=</a:t>
            </a:r>
            <a:endParaRPr lang="es-CO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887074" y="389602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=</a:t>
            </a:r>
            <a:endParaRPr lang="es-CO" dirty="0"/>
          </a:p>
        </p:txBody>
      </p:sp>
      <p:sp>
        <p:nvSpPr>
          <p:cNvPr id="29" name="28 Rectángulo"/>
          <p:cNvSpPr/>
          <p:nvPr/>
        </p:nvSpPr>
        <p:spPr>
          <a:xfrm>
            <a:off x="357158" y="378468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●</a:t>
            </a:r>
            <a:endParaRPr lang="es-CO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601058" y="490303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x=</a:t>
            </a:r>
            <a:endParaRPr lang="es-CO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887074" y="496759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=</a:t>
            </a:r>
            <a:endParaRPr lang="es-CO" dirty="0"/>
          </a:p>
        </p:txBody>
      </p:sp>
      <p:sp>
        <p:nvSpPr>
          <p:cNvPr id="32" name="31 Rectángulo"/>
          <p:cNvSpPr/>
          <p:nvPr/>
        </p:nvSpPr>
        <p:spPr>
          <a:xfrm>
            <a:off x="357158" y="485625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●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858016" y="3817722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°</a:t>
            </a:r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907108" y="4911927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°</a:t>
            </a:r>
            <a:endParaRPr lang="es-CO" dirty="0"/>
          </a:p>
        </p:txBody>
      </p:sp>
      <p:pic>
        <p:nvPicPr>
          <p:cNvPr id="45183" name="Picture 127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857356" y="214290"/>
            <a:ext cx="43077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5315223" y="545690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43,2°</a:t>
            </a:r>
            <a:endParaRPr lang="es-CO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500826" y="554710"/>
            <a:ext cx="1285884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100" dirty="0" smtClean="0"/>
              <a:t>Escribir Respuesta</a:t>
            </a:r>
            <a:endParaRPr lang="es-CO" sz="11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500826" y="887726"/>
            <a:ext cx="1285884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100" dirty="0" smtClean="0"/>
              <a:t>Escribir Respuesta</a:t>
            </a:r>
            <a:endParaRPr lang="es-CO" sz="11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488763" y="1231268"/>
            <a:ext cx="1285884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100" dirty="0" smtClean="0"/>
              <a:t>Escribir Respuesta</a:t>
            </a:r>
            <a:endParaRPr lang="es-CO" sz="11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500826" y="1886161"/>
            <a:ext cx="1285884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100" dirty="0" smtClean="0"/>
              <a:t>Sume</a:t>
            </a:r>
            <a:endParaRPr lang="es-CO" sz="11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493044" y="1561162"/>
            <a:ext cx="1285884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100" dirty="0" smtClean="0"/>
              <a:t>Escribir Respuesta</a:t>
            </a:r>
            <a:endParaRPr lang="es-CO" sz="11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201294" y="857232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158,4°</a:t>
            </a:r>
            <a:endParaRPr lang="es-CO" sz="16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5198096" y="1156632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129,6°</a:t>
            </a:r>
            <a:endParaRPr lang="es-CO" sz="16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5310478" y="1472878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28,8°</a:t>
            </a:r>
            <a:endParaRPr lang="es-CO" sz="16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5357818" y="180456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360°</a:t>
            </a:r>
            <a:endParaRPr lang="es-CO" sz="1600" dirty="0"/>
          </a:p>
        </p:txBody>
      </p:sp>
      <p:cxnSp>
        <p:nvCxnSpPr>
          <p:cNvPr id="46" name="45 Conector recto"/>
          <p:cNvCxnSpPr/>
          <p:nvPr/>
        </p:nvCxnSpPr>
        <p:spPr>
          <a:xfrm>
            <a:off x="4143372" y="4141792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4129724" y="5227010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34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1" name="Picture 1" descr="D:\Documentos\Bluetooth\Inbox\IMG-20170611-WA0005.jpg">
            <a:hlinkClick r:id="rId29" action="ppaction://hlinkfile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14282" y="500042"/>
            <a:ext cx="1500198" cy="1030758"/>
          </a:xfrm>
          <a:prstGeom prst="rect">
            <a:avLst/>
          </a:prstGeom>
          <a:noFill/>
        </p:spPr>
      </p:pic>
    </p:spTree>
    <p:controls>
      <p:control spid="2050" name="TextBox1" r:id="rId2" imgW="571680" imgH="285840"/>
      <p:control spid="2051" name="TextBox2" r:id="rId3" imgW="581040" imgH="285840"/>
      <p:control spid="2052" name="TextBox3" r:id="rId4" imgW="428760" imgH="285840"/>
      <p:control spid="2053" name="TextBox4" r:id="rId5" imgW="504720" imgH="285840"/>
      <p:control spid="2054" name="TextBox5" r:id="rId6" imgW="1152360" imgH="285840"/>
      <p:control spid="2055" name="TextBox6" r:id="rId7" imgW="790560" imgH="285840"/>
      <p:control spid="2056" name="TextBox7" r:id="rId8" imgW="647640" imgH="285840"/>
      <p:control spid="2057" name="TextBox57" r:id="rId9" imgW="504720" imgH="285840"/>
      <p:control spid="2058" name="TextBox58" r:id="rId10" imgW="428760" imgH="285840"/>
      <p:control spid="2059" name="TextBox59" r:id="rId11" imgW="571680" imgH="285840"/>
      <p:control spid="2060" name="TextBox60" r:id="rId12" imgW="581040" imgH="285840"/>
      <p:control spid="2061" name="TextBox61" r:id="rId13" imgW="1152360" imgH="285840"/>
      <p:control spid="2062" name="TextBox62" r:id="rId14" imgW="790560" imgH="285840"/>
      <p:control spid="2063" name="TextBox63" r:id="rId15" imgW="647640" imgH="285840"/>
      <p:control spid="2064" name="TextBox91" r:id="rId16" imgW="647640" imgH="285840"/>
      <p:control spid="2065" name="TextBox92" r:id="rId17" imgW="790560" imgH="285840"/>
      <p:control spid="2066" name="TextBox93" r:id="rId18" imgW="1152360" imgH="285840"/>
      <p:control spid="2067" name="TextBox94" r:id="rId19" imgW="504720" imgH="285840"/>
      <p:control spid="2068" name="TextBox95" r:id="rId20" imgW="581040" imgH="285840"/>
      <p:control spid="2069" name="TextBox96" r:id="rId21" imgW="428760" imgH="285840"/>
      <p:control spid="2070" name="TextBox97" r:id="rId22" imgW="571680" imgH="285840"/>
    </p:controls>
    <p:extLst>
      <p:ext uri="{BB962C8B-B14F-4D97-AF65-F5344CB8AC3E}">
        <p14:creationId xmlns="" xmlns:p14="http://schemas.microsoft.com/office/powerpoint/2010/main" val="4253449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3" grpId="0"/>
      <p:bldP spid="44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55" t="5720" r="-261" b="902"/>
          <a:stretch>
            <a:fillRect/>
          </a:stretch>
        </p:blipFill>
        <p:spPr bwMode="auto">
          <a:xfrm>
            <a:off x="214282" y="2143116"/>
            <a:ext cx="8358246" cy="42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13" y="214290"/>
            <a:ext cx="3838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9" y="571480"/>
            <a:ext cx="14529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 redondeado">
            <a:hlinkClick r:id="" action="ppaction://hlinkshowjump?jump=nextslide"/>
          </p:cNvPr>
          <p:cNvSpPr/>
          <p:nvPr/>
        </p:nvSpPr>
        <p:spPr>
          <a:xfrm>
            <a:off x="6572264" y="2571744"/>
            <a:ext cx="207170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Insertar imagen</a:t>
            </a:r>
            <a:endParaRPr lang="es-CO" dirty="0"/>
          </a:p>
        </p:txBody>
      </p:sp>
      <p:sp>
        <p:nvSpPr>
          <p:cNvPr id="6" name="5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Picture 1" descr="D:\Documentos\Bluetooth\Inbox\IMG-20170611-WA0005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85728"/>
            <a:ext cx="1500198" cy="1030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1228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55" t="5720" r="-261" b="902"/>
          <a:stretch>
            <a:fillRect/>
          </a:stretch>
        </p:blipFill>
        <p:spPr bwMode="auto">
          <a:xfrm>
            <a:off x="214282" y="2143116"/>
            <a:ext cx="8358246" cy="42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13" y="214290"/>
            <a:ext cx="3838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9" y="571480"/>
            <a:ext cx="14529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 cstate="print"/>
          <a:srcRect l="11052" t="15920" r="57143" b="4480"/>
          <a:stretch>
            <a:fillRect/>
          </a:stretch>
        </p:blipFill>
        <p:spPr bwMode="auto">
          <a:xfrm>
            <a:off x="571472" y="2857496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7436" y="3453140"/>
            <a:ext cx="145733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442" y="2984607"/>
            <a:ext cx="2500330" cy="20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478" y="4373460"/>
            <a:ext cx="2654896" cy="146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1" y="4357695"/>
            <a:ext cx="1500198" cy="79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2714612" y="38576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12%</a:t>
            </a:r>
            <a:endParaRPr lang="es-CO" sz="16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214414" y="378619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44%</a:t>
            </a:r>
            <a:endParaRPr lang="es-CO" sz="16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785918" y="50006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36%</a:t>
            </a:r>
            <a:endParaRPr lang="es-CO" sz="16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786050" y="444776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8%</a:t>
            </a:r>
            <a:endParaRPr lang="es-CO" sz="1600" b="1" dirty="0"/>
          </a:p>
        </p:txBody>
      </p:sp>
      <p:sp>
        <p:nvSpPr>
          <p:cNvPr id="23" name="22 Rectángulo"/>
          <p:cNvSpPr/>
          <p:nvPr/>
        </p:nvSpPr>
        <p:spPr>
          <a:xfrm>
            <a:off x="4429124" y="3043235"/>
            <a:ext cx="642942" cy="285752"/>
          </a:xfrm>
          <a:prstGeom prst="rect">
            <a:avLst/>
          </a:prstGeom>
          <a:solidFill>
            <a:srgbClr val="00E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/>
          <p:cNvSpPr/>
          <p:nvPr/>
        </p:nvSpPr>
        <p:spPr>
          <a:xfrm>
            <a:off x="4429124" y="3614739"/>
            <a:ext cx="642942" cy="285752"/>
          </a:xfrm>
          <a:prstGeom prst="rect">
            <a:avLst/>
          </a:prstGeom>
          <a:solidFill>
            <a:srgbClr val="71F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/>
        </p:nvSpPr>
        <p:spPr>
          <a:xfrm>
            <a:off x="4429124" y="4714884"/>
            <a:ext cx="642942" cy="285752"/>
          </a:xfrm>
          <a:prstGeom prst="rect">
            <a:avLst/>
          </a:prstGeom>
          <a:solidFill>
            <a:srgbClr val="872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/>
        </p:nvSpPr>
        <p:spPr>
          <a:xfrm>
            <a:off x="4429124" y="4143380"/>
            <a:ext cx="642942" cy="28575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5286380" y="301168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15 años</a:t>
            </a:r>
            <a:endParaRPr lang="es-CO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251139" y="357366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16 años</a:t>
            </a:r>
            <a:endParaRPr lang="es-CO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286380" y="412135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17 años</a:t>
            </a:r>
            <a:endParaRPr lang="es-CO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286380" y="469285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18 años</a:t>
            </a:r>
            <a:endParaRPr lang="es-CO" sz="1400" dirty="0"/>
          </a:p>
        </p:txBody>
      </p:sp>
      <p:sp>
        <p:nvSpPr>
          <p:cNvPr id="31" name="30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31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3" name="Picture 1" descr="D:\Documentos\Bluetooth\Inbox\IMG-20170611-WA0005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285728"/>
            <a:ext cx="1500198" cy="1030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1228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928802"/>
            <a:ext cx="26663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Resultado de imagen para icono de excel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500306"/>
            <a:ext cx="1571636" cy="628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24"/>
            <a:ext cx="9115425" cy="68307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Resultado de imagen para buho maestro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2967423" cy="3214710"/>
          </a:xfrm>
          <a:prstGeom prst="rect">
            <a:avLst/>
          </a:prstGeom>
          <a:noFill/>
        </p:spPr>
      </p:pic>
      <p:sp>
        <p:nvSpPr>
          <p:cNvPr id="5" name="4 Llamada rectangular redondeada"/>
          <p:cNvSpPr/>
          <p:nvPr/>
        </p:nvSpPr>
        <p:spPr>
          <a:xfrm>
            <a:off x="214282" y="4071942"/>
            <a:ext cx="4429156" cy="11841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Terminamos la segunda unidad</a:t>
            </a:r>
          </a:p>
          <a:p>
            <a:pPr algn="ctr"/>
            <a:r>
              <a:rPr lang="es-CO" sz="2800" b="1" dirty="0" smtClean="0"/>
              <a:t>!Felicitaciones!</a:t>
            </a:r>
            <a:endParaRPr lang="es-CO" sz="2800" b="1" dirty="0"/>
          </a:p>
        </p:txBody>
      </p:sp>
      <p:sp>
        <p:nvSpPr>
          <p:cNvPr id="9" name="8 Redondear rectángulo de esquina del mismo lado">
            <a:hlinkClick r:id="rId4" action="ppaction://hlinkfile"/>
          </p:cNvPr>
          <p:cNvSpPr/>
          <p:nvPr/>
        </p:nvSpPr>
        <p:spPr>
          <a:xfrm>
            <a:off x="5500694" y="1858462"/>
            <a:ext cx="2928958" cy="828022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Ver la clase en vídeo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0" name="9 Redondear rectángulo de esquina del mismo lado">
            <a:hlinkClick r:id="rId5" action="ppaction://hlinkpres?slideindex=1&amp;slidetitle="/>
          </p:cNvPr>
          <p:cNvSpPr/>
          <p:nvPr/>
        </p:nvSpPr>
        <p:spPr>
          <a:xfrm>
            <a:off x="5500694" y="2928934"/>
            <a:ext cx="2928958" cy="928694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Pon a prueba tu conocimiento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1" name="10 Redondear rectángulo de esquina del mismo lado">
            <a:hlinkClick r:id="rId6" action="ppaction://hlinksldjump"/>
          </p:cNvPr>
          <p:cNvSpPr/>
          <p:nvPr/>
        </p:nvSpPr>
        <p:spPr>
          <a:xfrm>
            <a:off x="5429256" y="4214818"/>
            <a:ext cx="2928958" cy="785818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Ir a la tabla de contenido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2" name="11 Redondear rectángulo de esquina del mismo lado">
            <a:hlinkClick r:id="" action="ppaction://noaction"/>
          </p:cNvPr>
          <p:cNvSpPr/>
          <p:nvPr/>
        </p:nvSpPr>
        <p:spPr>
          <a:xfrm>
            <a:off x="5429256" y="5313684"/>
            <a:ext cx="2928958" cy="642942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D58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Siguiente Unidad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590638" cy="45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000496" y="1000108"/>
            <a:ext cx="470788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Población:</a:t>
            </a:r>
            <a:r>
              <a:rPr lang="es-CO" sz="2000" dirty="0" smtClean="0"/>
              <a:t> Es el conjunto de elementos sobre los cuales se va a estudiar una o varias características.</a:t>
            </a:r>
          </a:p>
          <a:p>
            <a:r>
              <a:rPr lang="es-CO" sz="2000" dirty="0" smtClean="0"/>
              <a:t> </a:t>
            </a:r>
          </a:p>
          <a:p>
            <a:r>
              <a:rPr lang="es-CO" sz="2000" b="1" dirty="0" smtClean="0"/>
              <a:t>Muestra:</a:t>
            </a:r>
            <a:r>
              <a:rPr lang="es-CO" sz="2000" dirty="0" smtClean="0"/>
              <a:t> Es una parte representativa de la población, con la que se realiza el estudio estadístico y cuyos resultados son válidos para toda la población.</a:t>
            </a:r>
            <a:endParaRPr lang="es-CO" sz="20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4818" name="Picture 2" descr="Resultado de imagen para población y mues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830563"/>
            <a:ext cx="3571900" cy="231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5410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550414"/>
          </a:xfr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200" b="1" dirty="0"/>
              <a:t>MEDIDAS DE TENDENCIA CENTRAL</a:t>
            </a:r>
            <a:endParaRPr lang="es-CO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85720" y="1196752"/>
                <a:ext cx="8606760" cy="4310074"/>
              </a:xfrm>
              <a:noFill/>
              <a:ln/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400" dirty="0"/>
                  <a:t>Las medidas d tendencia central son valores que reflejan la tendencia de los datos a concentrarse en torno a un valor central. Las medidas de tendencia central son:</a:t>
                </a:r>
                <a:endParaRPr lang="es-CO" sz="2400" dirty="0"/>
              </a:p>
              <a:p>
                <a:pPr lvl="0"/>
                <a:r>
                  <a:rPr lang="es-ES" sz="2400" dirty="0"/>
                  <a:t>La media aritmética o promedio</a:t>
                </a:r>
                <a:endParaRPr lang="es-CO" sz="2400" dirty="0"/>
              </a:p>
              <a:p>
                <a:pPr lvl="0"/>
                <a:r>
                  <a:rPr lang="es-ES" sz="2400" dirty="0"/>
                  <a:t> La mediana o valor central</a:t>
                </a:r>
                <a:endParaRPr lang="es-CO" sz="2400" dirty="0"/>
              </a:p>
              <a:p>
                <a:pPr lvl="0"/>
                <a:r>
                  <a:rPr lang="es-ES" sz="2400" dirty="0"/>
                  <a:t>La </a:t>
                </a:r>
                <a:r>
                  <a:rPr lang="es-ES" sz="2400" dirty="0" smtClean="0"/>
                  <a:t>moda</a:t>
                </a:r>
              </a:p>
              <a:p>
                <a:pPr marL="0" indent="0">
                  <a:buNone/>
                </a:pPr>
                <a:r>
                  <a:rPr lang="es-ES" sz="2400" b="1" dirty="0"/>
                  <a:t>Media aritmética o promedio: </a:t>
                </a:r>
                <a:r>
                  <a:rPr lang="es-ES" sz="2400" dirty="0"/>
                  <a:t>La media aritmética o promedio de un conjunto de datos es la suma de todos os datos dividida entre el número de datos. Se simboliza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O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b="1" i="1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s-ES" sz="2400" dirty="0"/>
                  <a:t>.</a:t>
                </a:r>
                <a:endParaRPr lang="es-CO" sz="2400" dirty="0"/>
              </a:p>
              <a:p>
                <a:pPr marL="0" indent="0">
                  <a:buNone/>
                </a:pPr>
                <a:r>
                  <a:rPr lang="es-ES" sz="2400" dirty="0" smtClean="0"/>
                  <a:t>Ejemplo</a:t>
                </a:r>
                <a:r>
                  <a:rPr lang="es-ES" sz="2400" dirty="0"/>
                  <a:t>: Un alumno ha obtenido las siguientes notas en 5 evaluaciones de matemáticas: 7, 8, 5, 6, 9. Hallar el promedio</a:t>
                </a:r>
                <a:endParaRPr lang="es-CO" sz="2400" dirty="0"/>
              </a:p>
              <a:p>
                <a:pPr marL="0" indent="0">
                  <a:buNone/>
                </a:pPr>
                <a:r>
                  <a:rPr lang="es-ES" sz="2400" dirty="0" smtClean="0"/>
                  <a:t>Solución</a:t>
                </a:r>
                <a:r>
                  <a:rPr lang="es-ES" sz="2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O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E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s-ES" sz="24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/>
                          </a:rPr>
                          <m:t>7+8+5+6+9</m:t>
                        </m:r>
                      </m:num>
                      <m:den>
                        <m:r>
                          <a:rPr lang="es-ES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s-E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O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s-ES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s-E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s-ES" sz="2400" dirty="0"/>
                  <a:t/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/>
                      </a:rPr>
                      <m:t>7</m:t>
                    </m:r>
                  </m:oMath>
                </a14:m>
                <a:r>
                  <a:rPr lang="es-ES" sz="2400" dirty="0"/>
                  <a:t/>
                </a:r>
                <a:endParaRPr lang="es-CO" sz="2400" dirty="0"/>
              </a:p>
              <a:p>
                <a:pPr marL="0" lvl="0" indent="0">
                  <a:buNone/>
                </a:pPr>
                <a:endParaRPr lang="es-CO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s-CO" sz="2400" dirty="0"/>
              </a:p>
              <a:p>
                <a:pPr marL="0" indent="0">
                  <a:buNone/>
                </a:pPr>
                <a:r>
                  <a:rPr lang="es-CO" sz="2400" dirty="0"/>
                  <a:t> </a:t>
                </a:r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85720" y="1196752"/>
                <a:ext cx="8606760" cy="4310074"/>
              </a:xfrm>
              <a:blipFill rotWithShape="1">
                <a:blip r:embed="rId3"/>
                <a:stretch>
                  <a:fillRect l="-1133" t="-1132" b="-20509"/>
                </a:stretch>
              </a:blipFill>
              <a:ln/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642910" y="5572141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u="sng" dirty="0" smtClean="0">
                <a:hlinkClick r:id="rId4"/>
              </a:rPr>
              <a:t>https://www.edu.xunta.es/espazoAbalar/sites/espazoAbalar/files/datos/1285583725/contido/ma025_oa05_es/index.html</a:t>
            </a:r>
            <a:endParaRPr lang="es-CO" sz="2000" dirty="0" smtClean="0"/>
          </a:p>
          <a:p>
            <a:endParaRPr lang="es-CO" sz="2000" dirty="0"/>
          </a:p>
        </p:txBody>
      </p:sp>
    </p:spTree>
    <p:extLst>
      <p:ext uri="{BB962C8B-B14F-4D97-AF65-F5344CB8AC3E}">
        <p14:creationId xmlns="" xmlns:p14="http://schemas.microsoft.com/office/powerpoint/2010/main" val="907368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4875"/>
            <a:ext cx="8208912" cy="357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284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2"/>
          <a:stretch/>
        </p:blipFill>
        <p:spPr bwMode="auto">
          <a:xfrm>
            <a:off x="611560" y="548680"/>
            <a:ext cx="7992888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29523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2 Marcador de texto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539552" y="836712"/>
                <a:ext cx="7774632" cy="475252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s-ES" b="1" dirty="0"/>
                  <a:t>Mediana o Valor central: </a:t>
                </a:r>
                <a:r>
                  <a:rPr lang="es-ES" dirty="0"/>
                  <a:t>La mediana de un conjunto de datos ordenados, se define como el valor de la variable que divide los datos en dos partes iguales y se simboliza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/>
                      </a:rPr>
                      <m:t>𝑴𝒆</m:t>
                    </m:r>
                  </m:oMath>
                </a14:m>
                <a:r>
                  <a:rPr lang="es-ES" b="1" dirty="0"/>
                  <a:t>. </a:t>
                </a:r>
                <a:r>
                  <a:rPr lang="es-ES" dirty="0"/>
                  <a:t>Se presentan dos casos: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 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b="1" dirty="0"/>
                  <a:t>Caso 1:</a:t>
                </a:r>
                <a:r>
                  <a:rPr lang="es-ES" dirty="0"/>
                  <a:t> Cuando el número de datos es impar, la mediana coincide con el valor central de los valores de la variable ordenados de una manera creciente o decreciente.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 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Ejemplo: Las edades de los alumnos titulares del equipo de fútbol son 12, 15, 13, 11, 12, 10, 10, 14, 10, 13, 10. Hallar la mediana o valor central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 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Solución: Ordenamos los datos de menor a mayor: 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                           10, 10, 10, 10, 11, 12, 12, 13, 13, 14, 15   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Como el número de datos es impar, se escoge el valor que está en el centro de todos ellos. Es decir la mediana es: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𝑀𝑒</m:t>
                    </m:r>
                    <m:r>
                      <a:rPr lang="es-ES" i="1">
                        <a:latin typeface="Cambria Math"/>
                      </a:rPr>
                      <m:t>=12</m:t>
                    </m:r>
                  </m:oMath>
                </a14:m>
                <a:r>
                  <a:rPr lang="es-ES" dirty="0"/>
                  <a:t/>
                </a:r>
                <a:endParaRPr lang="es-CO" dirty="0"/>
              </a:p>
              <a:p>
                <a:pPr marL="0" indent="0">
                  <a:buNone/>
                </a:pPr>
                <a:endParaRPr lang="es-CO" dirty="0"/>
              </a:p>
            </p:txBody>
          </p:sp>
        </mc:Choice>
        <mc:Fallback>
          <p:sp>
            <p:nvSpPr>
              <p:cNvPr id="3" name="2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9552" y="836712"/>
                <a:ext cx="7774632" cy="4752528"/>
              </a:xfrm>
              <a:blipFill rotWithShape="1">
                <a:blip r:embed="rId2"/>
                <a:stretch>
                  <a:fillRect l="-1020" t="-1795" r="-1098" b="-243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8713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2 Marcador de texto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5800" y="908720"/>
                <a:ext cx="7558608" cy="51872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s-ES" b="1" dirty="0"/>
                  <a:t>Caso 2:</a:t>
                </a:r>
                <a:r>
                  <a:rPr lang="es-ES" dirty="0"/>
                  <a:t> Cuando el número de datos es par, se escogen los valores centrales y se toma como mediana el promedio de estos dos valores.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 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Ejemplo: Las edades de los integrantes de un grupo de coro son: 14, 12, 16, 12, 13, 15, 15, 15, 13, 12, 16, 16. Hallar la mediana o valor central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 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Solución: Ordenamos los datos de menor a mayor: 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                         12, 12, 12, 13, 13, 14, 15, 15, 15, 16, 16, 16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Como el número de datos es par, se escogen los dos valores centrales y se los promedia:</a:t>
                </a:r>
                <a:endParaRPr lang="es-CO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𝑀𝑒</m:t>
                    </m:r>
                    <m:r>
                      <a:rPr lang="es-ES" i="1">
                        <a:latin typeface="Cambria Math"/>
                      </a:rPr>
                      <m:t>=</m:t>
                    </m:r>
                  </m:oMath>
                </a14:m>
                <a:r>
                  <a:rPr lang="es-ES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14+15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dirty="0"/>
                  <a:t/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=</m:t>
                    </m:r>
                  </m:oMath>
                </a14:m>
                <a:r>
                  <a:rPr lang="es-ES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dirty="0"/>
                  <a:t/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=</m:t>
                    </m:r>
                  </m:oMath>
                </a14:m>
                <a:r>
                  <a:rPr lang="es-ES" dirty="0"/>
                  <a:t> 14,5 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Entonces, la mediana es: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𝑀𝑒</m:t>
                    </m:r>
                    <m:r>
                      <a:rPr lang="es-ES" i="1">
                        <a:latin typeface="Cambria Math"/>
                      </a:rPr>
                      <m:t>=14,5</m:t>
                    </m:r>
                  </m:oMath>
                </a14:m>
                <a:endParaRPr lang="es-CO" dirty="0"/>
              </a:p>
            </p:txBody>
          </p:sp>
        </mc:Choice>
        <mc:Fallback>
          <p:sp>
            <p:nvSpPr>
              <p:cNvPr id="3" name="2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908720"/>
                <a:ext cx="7558608" cy="5187280"/>
              </a:xfrm>
              <a:blipFill rotWithShape="1">
                <a:blip r:embed="rId2"/>
                <a:stretch>
                  <a:fillRect l="-1291" t="-199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3370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2 Marcador de texto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757808" y="1114400"/>
                <a:ext cx="7342584" cy="3322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b="1" dirty="0"/>
                  <a:t>La Moda: </a:t>
                </a:r>
                <a:r>
                  <a:rPr lang="es-ES" dirty="0"/>
                  <a:t>el valor de la variable que más veces se repite, es decir el dato que aparece con mayor frecuencia, se simboliza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/>
                      </a:rPr>
                      <m:t>𝑴𝒐</m:t>
                    </m:r>
                  </m:oMath>
                </a14:m>
                <a:r>
                  <a:rPr lang="es-ES" b="1" dirty="0"/>
                  <a:t>. </a:t>
                </a:r>
                <a:r>
                  <a:rPr lang="es-ES" dirty="0"/>
                  <a:t>Así, en el ejemplo anterior, para las edades de los alumnos titulares del equipo de fútbol la edad con mayor frecuencia es: 10. Por lo tanto, la moda en ese caso es: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𝑀𝑜</m:t>
                    </m:r>
                    <m:r>
                      <a:rPr lang="es-ES" i="1">
                        <a:latin typeface="Cambria Math"/>
                      </a:rPr>
                      <m:t>=10</m:t>
                    </m:r>
                  </m:oMath>
                </a14:m>
                <a:r>
                  <a:rPr lang="es-ES" dirty="0"/>
                  <a:t>.</a:t>
                </a:r>
                <a:endParaRPr lang="es-CO" dirty="0"/>
              </a:p>
              <a:p>
                <a:pPr marL="0" indent="0">
                  <a:buNone/>
                </a:pPr>
                <a:r>
                  <a:rPr lang="es-ES" dirty="0"/>
                  <a:t> </a:t>
                </a:r>
                <a:endParaRPr lang="es-CO" dirty="0"/>
              </a:p>
              <a:p>
                <a:pPr marL="0" indent="0">
                  <a:buNone/>
                </a:pPr>
                <a:endParaRPr lang="es-CO" dirty="0"/>
              </a:p>
            </p:txBody>
          </p:sp>
        </mc:Choice>
        <mc:Fallback>
          <p:sp>
            <p:nvSpPr>
              <p:cNvPr id="3" name="2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57808" y="1114400"/>
                <a:ext cx="7342584" cy="3322712"/>
              </a:xfrm>
              <a:blipFill rotWithShape="1">
                <a:blip r:embed="rId2"/>
                <a:stretch>
                  <a:fillRect l="-1411" t="-1468" r="-24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Llamada de nube"/>
          <p:cNvSpPr/>
          <p:nvPr/>
        </p:nvSpPr>
        <p:spPr>
          <a:xfrm>
            <a:off x="1115616" y="3717032"/>
            <a:ext cx="7128792" cy="21602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ES" dirty="0"/>
              <a:t>Ejemplo: Las edades de los alumnos titulares del equipo de fútbol son 12, 15, 13, 11, 12, 10, 10, 14, 10, 13, 10. 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781961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11560" y="548680"/>
            <a:ext cx="7704856" cy="1584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dirty="0"/>
              <a:t>Ejercicio: </a:t>
            </a:r>
            <a:endParaRPr lang="es-CO" dirty="0"/>
          </a:p>
          <a:p>
            <a:pPr marL="0" indent="0">
              <a:buNone/>
            </a:pPr>
            <a:r>
              <a:rPr lang="es-ES" dirty="0" smtClean="0"/>
              <a:t>1</a:t>
            </a:r>
            <a:r>
              <a:rPr lang="es-ES" dirty="0"/>
              <a:t>. Los pesos en kilogramos de 10 jugadores de un equipo de fútbol son:</a:t>
            </a:r>
            <a:endParaRPr lang="es-CO" dirty="0"/>
          </a:p>
          <a:p>
            <a:pPr marL="0" indent="0">
              <a:buNone/>
            </a:pPr>
            <a:r>
              <a:rPr lang="es-ES" dirty="0"/>
              <a:t>70,79, 70, 69, 70, 73, 73, 78, 79,70. Hallar las medidas de tendencia central, con respecto a las edades de los jugadores</a:t>
            </a:r>
            <a:r>
              <a:rPr lang="es-ES" dirty="0" smtClean="0"/>
              <a:t>.</a:t>
            </a:r>
            <a:r>
              <a:rPr lang="es-ES" dirty="0"/>
              <a:t> </a:t>
            </a:r>
            <a:endParaRPr lang="es-CO" dirty="0"/>
          </a:p>
          <a:p>
            <a:pPr marL="0" indent="0">
              <a:buNone/>
            </a:pPr>
            <a:r>
              <a:rPr lang="es-ES" dirty="0"/>
              <a:t>Solución: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00"/>
          <a:stretch/>
        </p:blipFill>
        <p:spPr bwMode="auto">
          <a:xfrm>
            <a:off x="683568" y="2060848"/>
            <a:ext cx="7776864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96855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08912" cy="303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8463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3" y="692696"/>
            <a:ext cx="82648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0997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550414"/>
          </a:xfr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200" b="1" dirty="0" smtClean="0"/>
              <a:t>PON A PRUEBA TUS CONOCIMIENTOS</a:t>
            </a:r>
            <a:endParaRPr lang="es-CO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744" y="1423182"/>
            <a:ext cx="8606760" cy="4310074"/>
          </a:xfrm>
          <a:noFill/>
          <a:ln/>
        </p:spPr>
        <p:txBody>
          <a:bodyPr>
            <a:noAutofit/>
          </a:bodyPr>
          <a:lstStyle/>
          <a:p>
            <a:pPr marL="0" lvl="0" indent="0">
              <a:buNone/>
            </a:pPr>
            <a:endParaRPr lang="es-CO" sz="2400" dirty="0"/>
          </a:p>
          <a:p>
            <a:pPr marL="0" indent="0">
              <a:spcBef>
                <a:spcPts val="0"/>
              </a:spcBef>
              <a:buNone/>
            </a:pPr>
            <a:r>
              <a:rPr lang="es-CO" sz="4000" dirty="0" smtClean="0"/>
              <a:t>Taller 1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4000" dirty="0" smtClean="0"/>
              <a:t>Prueba Saber 1</a:t>
            </a:r>
            <a:endParaRPr lang="es-CO" sz="4000" dirty="0"/>
          </a:p>
          <a:p>
            <a:pPr marL="0" indent="0">
              <a:buNone/>
            </a:pPr>
            <a:r>
              <a:rPr lang="es-CO" sz="3600" dirty="0"/>
              <a:t> </a:t>
            </a:r>
          </a:p>
        </p:txBody>
      </p:sp>
      <p:sp>
        <p:nvSpPr>
          <p:cNvPr id="2" name="1 Botón de acción: Final">
            <a:hlinkClick r:id="rId3" action="ppaction://hlinkfile" highlightClick="1"/>
          </p:cNvPr>
          <p:cNvSpPr/>
          <p:nvPr/>
        </p:nvSpPr>
        <p:spPr>
          <a:xfrm>
            <a:off x="3419872" y="1880828"/>
            <a:ext cx="576064" cy="39604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Botón de acción: Final">
            <a:hlinkClick r:id="" action="ppaction://hlinkshowjump?jump=lastslide" highlightClick="1"/>
          </p:cNvPr>
          <p:cNvSpPr/>
          <p:nvPr/>
        </p:nvSpPr>
        <p:spPr>
          <a:xfrm>
            <a:off x="3459796" y="2573578"/>
            <a:ext cx="5361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298194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642942"/>
          </a:xfr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3200" b="1" dirty="0" smtClean="0"/>
              <a:t>Variable:</a:t>
            </a:r>
            <a:endParaRPr lang="es-CO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1"/>
          </p:nvPr>
        </p:nvSpPr>
        <p:spPr>
          <a:xfrm>
            <a:off x="1214414" y="1285860"/>
            <a:ext cx="7000924" cy="500066"/>
          </a:xfrm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Es cada uno de los aspectos que pueden ser estudiados</a:t>
            </a:r>
          </a:p>
          <a:p>
            <a:pPr>
              <a:buNone/>
            </a:pP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2786050" y="2071678"/>
            <a:ext cx="296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Tipos de variables: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71744"/>
            <a:ext cx="5915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b="7407"/>
          <a:stretch>
            <a:fillRect/>
          </a:stretch>
        </p:blipFill>
        <p:spPr bwMode="auto">
          <a:xfrm>
            <a:off x="285720" y="1214422"/>
            <a:ext cx="9239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 de flecha"/>
          <p:cNvCxnSpPr/>
          <p:nvPr/>
        </p:nvCxnSpPr>
        <p:spPr>
          <a:xfrm rot="10800000" flipV="1">
            <a:off x="1500166" y="392906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14282" y="4357694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 smtClean="0">
                <a:solidFill>
                  <a:srgbClr val="7030A0"/>
                </a:solidFill>
              </a:rPr>
              <a:t>no se puede medir ejemplo: sexo, lugar de nacimiento, color de piel, etc.</a:t>
            </a:r>
            <a:endParaRPr lang="es-CO" sz="1800" b="1" dirty="0">
              <a:solidFill>
                <a:srgbClr val="7030A0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rot="5400000" flipH="1" flipV="1">
            <a:off x="6572264" y="3286124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643702" y="207167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 smtClean="0">
                <a:solidFill>
                  <a:srgbClr val="FF0000"/>
                </a:solidFill>
              </a:rPr>
              <a:t>se puede medir ejemplo: número de hijos, el peso, la estatura, etc.</a:t>
            </a:r>
            <a:endParaRPr lang="es-CO" sz="1800" b="1" dirty="0">
              <a:solidFill>
                <a:srgbClr val="FF0000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rot="10800000" flipV="1">
            <a:off x="4357686" y="464344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928926" y="4857760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 smtClean="0">
                <a:solidFill>
                  <a:srgbClr val="00B0F0"/>
                </a:solidFill>
              </a:rPr>
              <a:t>cuando toma valores numéricos determinados ejemplo: el número de hermanos: 1, 3, 4, etc.</a:t>
            </a:r>
            <a:endParaRPr lang="es-CO" sz="1800" b="1" dirty="0">
              <a:solidFill>
                <a:srgbClr val="00B0F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286512" y="5000636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 smtClean="0">
                <a:solidFill>
                  <a:srgbClr val="FFC000"/>
                </a:solidFill>
              </a:rPr>
              <a:t>cuando puede tomar números decimales ejemplo: la estatura: 1,73; 1,80; etc.</a:t>
            </a:r>
            <a:endParaRPr lang="es-CO" sz="1800" b="1" dirty="0">
              <a:solidFill>
                <a:srgbClr val="FFC000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6429388" y="4714884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17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4" grpId="0"/>
      <p:bldP spid="17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692696"/>
            <a:ext cx="7270576" cy="5403304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8352928" cy="389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68"/>
          <a:stretch/>
        </p:blipFill>
        <p:spPr bwMode="auto">
          <a:xfrm>
            <a:off x="614784" y="4770258"/>
            <a:ext cx="8206487" cy="4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5512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764704"/>
            <a:ext cx="7702624" cy="5331296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8015703" cy="408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240"/>
          <a:stretch/>
        </p:blipFill>
        <p:spPr bwMode="auto">
          <a:xfrm>
            <a:off x="614783" y="4653136"/>
            <a:ext cx="6981553" cy="12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8" r="34264"/>
          <a:stretch/>
        </p:blipFill>
        <p:spPr bwMode="auto">
          <a:xfrm>
            <a:off x="611560" y="5877272"/>
            <a:ext cx="5399275" cy="56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2021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548680"/>
            <a:ext cx="7702624" cy="55473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CO" dirty="0"/>
              <a:t>RESPONDE LAS PREGUNTAS 6, 7 Y 8 DE ACUERDO CON LA SIGUIENTE INFORMACIÓN</a:t>
            </a:r>
          </a:p>
          <a:p>
            <a:pPr marL="0" indent="0">
              <a:buNone/>
            </a:pPr>
            <a:r>
              <a:rPr lang="es-CO" dirty="0"/>
              <a:t>En Colombia, hay 2,5 millones de niños trabajadores. Se considera que en Bogotá, una cuarta parte de los niños es población económicamente activa (trabajadores) y de éstos, uno de cada tres está obligado a trabajar. 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pPr marL="0" indent="0">
              <a:buNone/>
            </a:pPr>
            <a:r>
              <a:rPr lang="es-CO" dirty="0"/>
              <a:t>6. En Colombia hay aproximadamente 40 millones de habitantes. Los niños trabajadores representan aproximadamente</a:t>
            </a:r>
          </a:p>
          <a:p>
            <a:pPr marL="0" indent="0">
              <a:buNone/>
            </a:pPr>
            <a:r>
              <a:rPr lang="es-CO" dirty="0"/>
              <a:t>A. el 25% de los habitantes de Colombia</a:t>
            </a:r>
          </a:p>
          <a:p>
            <a:pPr marL="0" indent="0">
              <a:buNone/>
            </a:pPr>
            <a:r>
              <a:rPr lang="es-CO" dirty="0"/>
              <a:t>B. entre el 2,5% y 4% de los habitantes de Colombia</a:t>
            </a:r>
          </a:p>
          <a:p>
            <a:pPr marL="0" indent="0">
              <a:buNone/>
            </a:pPr>
            <a:r>
              <a:rPr lang="es-CO" dirty="0"/>
              <a:t>C. el 6,2% de los habitantes de Colombia</a:t>
            </a:r>
          </a:p>
          <a:p>
            <a:pPr marL="0" indent="0">
              <a:buNone/>
            </a:pPr>
            <a:r>
              <a:rPr lang="es-CO" dirty="0"/>
              <a:t>D. entre el 1% y 3% de los habitantes de Colombia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pPr marL="0" indent="0">
              <a:buNone/>
            </a:pPr>
            <a:r>
              <a:rPr lang="es-CO" dirty="0"/>
              <a:t>7. Si en Bogotá hay aproximadamente 450.000 niños trabajadores, el número aproximado de niños que vive en Bogotá es</a:t>
            </a:r>
          </a:p>
          <a:p>
            <a:pPr marL="0" indent="0">
              <a:buNone/>
            </a:pPr>
            <a:r>
              <a:rPr lang="es-CO" dirty="0"/>
              <a:t>A. 150.000                 B. 300.000        </a:t>
            </a:r>
          </a:p>
          <a:p>
            <a:pPr marL="0" indent="0">
              <a:buNone/>
            </a:pPr>
            <a:r>
              <a:rPr lang="es-CO" dirty="0"/>
              <a:t>C. 1.350.000              D. 1.800.000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pPr marL="0" indent="0">
              <a:buNone/>
            </a:pPr>
            <a:r>
              <a:rPr lang="es-CO" dirty="0"/>
              <a:t>8. De un grupo de 300 niños trabajadores que vive en Bogotá, el número de niños obligados a trabajar es de</a:t>
            </a:r>
          </a:p>
          <a:p>
            <a:pPr marL="0" indent="0">
              <a:buNone/>
            </a:pPr>
            <a:r>
              <a:rPr lang="es-CO" dirty="0"/>
              <a:t>A. 75            B. 100            C. 200            D. 225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4018412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5976" y="1844824"/>
            <a:ext cx="4248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/>
              <a:t>9. De acuerdo con los datos presentados en la tabla, se puede afirmar que</a:t>
            </a:r>
          </a:p>
          <a:p>
            <a:r>
              <a:rPr lang="es-CO" sz="1600" dirty="0"/>
              <a:t>A. 6 personas practican voleibol</a:t>
            </a:r>
          </a:p>
          <a:p>
            <a:r>
              <a:rPr lang="es-CO" sz="1600" dirty="0"/>
              <a:t>B. 10 personas practican fútbol</a:t>
            </a:r>
          </a:p>
          <a:p>
            <a:r>
              <a:rPr lang="es-CO" sz="1600" dirty="0"/>
              <a:t>C. 2 personas practican voleibol</a:t>
            </a:r>
          </a:p>
          <a:p>
            <a:r>
              <a:rPr lang="es-CO" sz="1600" dirty="0"/>
              <a:t>D. 5 personas practican baloncesto</a:t>
            </a:r>
          </a:p>
          <a:p>
            <a:r>
              <a:rPr lang="es-CO" sz="1600" dirty="0"/>
              <a:t> </a:t>
            </a:r>
          </a:p>
          <a:p>
            <a:r>
              <a:rPr lang="es-CO" sz="1600" dirty="0"/>
              <a:t>10. De acuerdo con la información presentada en la tabla NO es cierto que</a:t>
            </a:r>
          </a:p>
          <a:p>
            <a:r>
              <a:rPr lang="es-CO" sz="1600" dirty="0"/>
              <a:t>A. 1/3 del total de las personas practican baloncesto</a:t>
            </a:r>
          </a:p>
          <a:p>
            <a:r>
              <a:rPr lang="es-CO" sz="1600" dirty="0"/>
              <a:t>B. 2/3 del total de las personas practican fútbol</a:t>
            </a:r>
          </a:p>
          <a:p>
            <a:r>
              <a:rPr lang="es-CO" sz="1600" dirty="0"/>
              <a:t>C. 10/15 del total de las personas practican fútbol</a:t>
            </a:r>
          </a:p>
          <a:p>
            <a:r>
              <a:rPr lang="es-CO" sz="1600" dirty="0"/>
              <a:t>D. 4/15 del total de las personas practican baloncesto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26064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/>
              <a:t>RESPONDE LAS PREGUNTAS 9, 10 Y 11 DE ACUERDO CON LA SIGUIENTE INFORMACIÓN</a:t>
            </a:r>
          </a:p>
          <a:p>
            <a:r>
              <a:rPr lang="es-CO" sz="1800" dirty="0"/>
              <a:t>A 15 personas se les pregunta cuál es el deporte que practican. El resultado se presenta en la siguiente tabla</a:t>
            </a:r>
          </a:p>
          <a:p>
            <a:endParaRPr lang="es-CO" sz="1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1872208" cy="478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7833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7647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747"/>
          <a:stretch/>
        </p:blipFill>
        <p:spPr bwMode="auto">
          <a:xfrm>
            <a:off x="611560" y="476672"/>
            <a:ext cx="81601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1394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6926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492242" y="520512"/>
            <a:ext cx="789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12. La mediana para el grupo de datos 2, 2, 4, 5, 6, 7, 4, 5, 2, 4, 6, 8, 2, 2, 4  es:</a:t>
            </a:r>
          </a:p>
          <a:p>
            <a:r>
              <a:rPr lang="es-CO" sz="1800" dirty="0"/>
              <a:t>A. 4             B. 2               C. 5               D. 9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2242" y="1556792"/>
            <a:ext cx="789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En la siguiente gráfica se muestra el número de peces criados en el estanque durante los dos últimos años.</a:t>
            </a:r>
            <a:endParaRPr lang="es-CO" sz="1800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8" y="2291616"/>
            <a:ext cx="3960932" cy="307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11560" y="5541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800" dirty="0"/>
              <a:t>13.  En el 2004 se criaron en total</a:t>
            </a:r>
            <a:endParaRPr lang="es-CO" sz="1800" dirty="0"/>
          </a:p>
          <a:p>
            <a:r>
              <a:rPr lang="es-ES" sz="1800" dirty="0"/>
              <a:t>A. 112 peces.                C. 222 peces.</a:t>
            </a:r>
            <a:endParaRPr lang="es-CO" sz="1800" dirty="0"/>
          </a:p>
          <a:p>
            <a:r>
              <a:rPr lang="es-ES" sz="1800" dirty="0"/>
              <a:t>B. 200 peces.                D. 227 peces.</a:t>
            </a:r>
            <a:endParaRPr lang="es-CO" sz="1800" dirty="0"/>
          </a:p>
        </p:txBody>
      </p:sp>
    </p:spTree>
    <p:extLst>
      <p:ext uri="{BB962C8B-B14F-4D97-AF65-F5344CB8AC3E}">
        <p14:creationId xmlns="" xmlns:p14="http://schemas.microsoft.com/office/powerpoint/2010/main" val="1494937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6926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492242" y="520512"/>
            <a:ext cx="789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14. ¿Cuántos peces deberían criarse en el segundo semestre del 2005 para que el promedio del año 2005 sea de 110 peces?</a:t>
            </a:r>
            <a:endParaRPr lang="es-CO" sz="1800" dirty="0"/>
          </a:p>
          <a:p>
            <a:r>
              <a:rPr lang="es-ES" sz="1800" dirty="0"/>
              <a:t>A. 105          B. 110         C. 112          D. 115</a:t>
            </a:r>
            <a:endParaRPr lang="es-CO" sz="1800" dirty="0"/>
          </a:p>
        </p:txBody>
      </p:sp>
      <p:sp>
        <p:nvSpPr>
          <p:cNvPr id="2" name="1 Rectángulo"/>
          <p:cNvSpPr/>
          <p:nvPr/>
        </p:nvSpPr>
        <p:spPr>
          <a:xfrm>
            <a:off x="526105" y="170080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RESPONDE LAS PREGUNTAS 15, 16, 17 Y 18 DE ACUERDO CON LA SIGUIENTEINFORMACIÓN</a:t>
            </a:r>
          </a:p>
          <a:p>
            <a:pPr algn="just"/>
            <a:r>
              <a:rPr lang="es-CO" sz="1800" dirty="0"/>
              <a:t>En una ciudad se están presentando cuatro películas: una de comedia, una de acción, una de ciencia ficción y una de dibujos animados.</a:t>
            </a:r>
          </a:p>
          <a:p>
            <a:pPr algn="just"/>
            <a:r>
              <a:rPr lang="es-CO" sz="1800" dirty="0"/>
              <a:t>En una encuesta realizada acerca de cuál película prefiere el público, se encontró que: 2/5 de los encuestados prefieren la de dibujos animados, 1/10 de los encuestados prefieren la comedia, 3/20 prefieren la de ciencia ficción y 7/20 prefieren la película de acción.</a:t>
            </a:r>
          </a:p>
        </p:txBody>
      </p:sp>
    </p:spTree>
    <p:extLst>
      <p:ext uri="{BB962C8B-B14F-4D97-AF65-F5344CB8AC3E}">
        <p14:creationId xmlns="" xmlns:p14="http://schemas.microsoft.com/office/powerpoint/2010/main" val="4227707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6926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492242" y="404664"/>
            <a:ext cx="789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15. El gráfico que representa las preferencias del público es</a:t>
            </a:r>
          </a:p>
          <a:p>
            <a:endParaRPr lang="es-CO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94" y="908720"/>
            <a:ext cx="3806206" cy="55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75798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54868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16. A partir de los datos presentados sobre las preferencias en cada película, es correcto concluir que</a:t>
            </a:r>
          </a:p>
          <a:p>
            <a:r>
              <a:rPr lang="es-CO" sz="1800" dirty="0"/>
              <a:t>A. los encuestados tienen mayor preferencia por la película de comedia que por la de acción</a:t>
            </a:r>
          </a:p>
          <a:p>
            <a:r>
              <a:rPr lang="es-CO" sz="1800" dirty="0"/>
              <a:t>B. la película que menos prefieren es la de comedia</a:t>
            </a:r>
          </a:p>
          <a:p>
            <a:r>
              <a:rPr lang="es-CO" sz="1800" dirty="0"/>
              <a:t>C. la película que más prefieren es la de ciencia ficción</a:t>
            </a:r>
          </a:p>
          <a:p>
            <a:r>
              <a:rPr lang="es-CO" sz="1800" dirty="0"/>
              <a:t>D. los encuestados tienen mayor preferencia por la película de ciencia ficción que por la de acción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2092" y="3055513"/>
            <a:ext cx="7204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17. Si se elige al azar una persona de las encuestadas, hay mayor posibilidad que esta persona prefiera una película de</a:t>
            </a:r>
          </a:p>
          <a:p>
            <a:r>
              <a:rPr lang="es-CO" sz="1800" dirty="0"/>
              <a:t>A. dibujos animados            C. comedia</a:t>
            </a:r>
          </a:p>
          <a:p>
            <a:r>
              <a:rPr lang="es-CO" sz="1800" dirty="0"/>
              <a:t>B. acción                              D. ciencia ficción</a:t>
            </a:r>
          </a:p>
          <a:p>
            <a:r>
              <a:rPr lang="es-CO" sz="1800" dirty="0"/>
              <a:t> </a:t>
            </a:r>
          </a:p>
          <a:p>
            <a:r>
              <a:rPr lang="es-CO" sz="1800" dirty="0"/>
              <a:t>18. Si el total de encuestados es de 100 personas, el porcentaje de personas que prefiere la película de acción es</a:t>
            </a:r>
          </a:p>
          <a:p>
            <a:r>
              <a:rPr lang="es-CO" sz="1800" dirty="0"/>
              <a:t>A. 7%          </a:t>
            </a:r>
            <a:r>
              <a:rPr lang="es-ES" sz="1800" dirty="0"/>
              <a:t>B. 20%          C. 35%          D. 50%</a:t>
            </a:r>
            <a:endParaRPr lang="es-CO" sz="1800" dirty="0"/>
          </a:p>
        </p:txBody>
      </p:sp>
    </p:spTree>
    <p:extLst>
      <p:ext uri="{BB962C8B-B14F-4D97-AF65-F5344CB8AC3E}">
        <p14:creationId xmlns="" xmlns:p14="http://schemas.microsoft.com/office/powerpoint/2010/main" val="229035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54868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Los estudiantes que con Milena asistieron a la reunión, se comprometieron a hacer una investigación sobre los gustos de los niños acerca de los programas de T.V.</a:t>
            </a:r>
          </a:p>
          <a:p>
            <a:r>
              <a:rPr lang="es-CO" sz="1800" dirty="0"/>
              <a:t>En la encuesta realizada, se obtuvieron los resultados que aparecen representados en la siguiente tabla:</a:t>
            </a:r>
          </a:p>
          <a:p>
            <a:endParaRPr lang="es-CO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58231"/>
            <a:ext cx="2808312" cy="27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158" y="5085184"/>
            <a:ext cx="7417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Usa la tabla anterior para responder las preguntas 19 y 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64703" y="5662989"/>
            <a:ext cx="6746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19. El total de estudiantes que participó en la encuesta fue</a:t>
            </a:r>
          </a:p>
          <a:p>
            <a:r>
              <a:rPr lang="es-CO" sz="1800" dirty="0"/>
              <a:t>A. 12               B. 15               C. 30               D. 72</a:t>
            </a:r>
          </a:p>
        </p:txBody>
      </p:sp>
    </p:spTree>
    <p:extLst>
      <p:ext uri="{BB962C8B-B14F-4D97-AF65-F5344CB8AC3E}">
        <p14:creationId xmlns="" xmlns:p14="http://schemas.microsoft.com/office/powerpoint/2010/main" val="4245929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00034" y="1059966"/>
            <a:ext cx="8136904" cy="48320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La estadística se divide en </a:t>
            </a:r>
            <a:r>
              <a:rPr lang="es-CO" sz="2800" b="1" dirty="0" smtClean="0"/>
              <a:t>estadística descriptiva</a:t>
            </a:r>
            <a:r>
              <a:rPr lang="es-CO" sz="2800" dirty="0" smtClean="0"/>
              <a:t> y </a:t>
            </a:r>
            <a:r>
              <a:rPr lang="es-CO" sz="2800" b="1" dirty="0" smtClean="0"/>
              <a:t>estadística </a:t>
            </a:r>
            <a:r>
              <a:rPr lang="es-CO" sz="2800" b="1" dirty="0" err="1" smtClean="0"/>
              <a:t>inferencial</a:t>
            </a:r>
            <a:r>
              <a:rPr lang="es-CO" sz="2800" b="1" dirty="0" smtClean="0"/>
              <a:t>.</a:t>
            </a:r>
            <a:endParaRPr lang="es-CO" sz="2800" dirty="0" smtClean="0"/>
          </a:p>
          <a:p>
            <a:r>
              <a:rPr lang="es-CO" sz="2800" b="1" dirty="0" smtClean="0"/>
              <a:t> </a:t>
            </a:r>
            <a:endParaRPr lang="es-CO" sz="2800" dirty="0" smtClean="0"/>
          </a:p>
          <a:p>
            <a:r>
              <a:rPr lang="es-CO" sz="2800" b="1" dirty="0" smtClean="0"/>
              <a:t>Estadística Descriptiva: </a:t>
            </a:r>
            <a:r>
              <a:rPr lang="es-CO" sz="2800" dirty="0" smtClean="0"/>
              <a:t>Trabaja con el total de la población</a:t>
            </a:r>
          </a:p>
          <a:p>
            <a:r>
              <a:rPr lang="es-CO" sz="2800" dirty="0" smtClean="0"/>
              <a:t> </a:t>
            </a:r>
          </a:p>
          <a:p>
            <a:r>
              <a:rPr lang="es-CO" sz="2800" b="1" dirty="0" smtClean="0"/>
              <a:t>Estadística </a:t>
            </a:r>
            <a:r>
              <a:rPr lang="es-CO" sz="2800" b="1" dirty="0" err="1" smtClean="0"/>
              <a:t>Inferencial</a:t>
            </a:r>
            <a:r>
              <a:rPr lang="es-CO" sz="2800" b="1" dirty="0" smtClean="0"/>
              <a:t>: </a:t>
            </a:r>
            <a:r>
              <a:rPr lang="es-CO" sz="2800" dirty="0" smtClean="0"/>
              <a:t>Trabaja con muestras de la población y los resultados son válidos para toda la población, aquí es necesario mucho conocimiento de estadística, probabilidad y matemáticas.</a:t>
            </a:r>
          </a:p>
          <a:p>
            <a:endParaRPr lang="es-CO" sz="2800" dirty="0"/>
          </a:p>
        </p:txBody>
      </p:sp>
      <p:sp>
        <p:nvSpPr>
          <p:cNvPr id="5" name="4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19541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20. Al comparar el número de estudiantes que prefieren cada programa, es correcto decir que</a:t>
            </a:r>
          </a:p>
          <a:p>
            <a:r>
              <a:rPr lang="es-CO" sz="1800" dirty="0"/>
              <a:t>A. el número de estudiantes que prefieren dibujos animados es mayor que el número de estudiantes que prefieren concursos</a:t>
            </a:r>
          </a:p>
          <a:p>
            <a:r>
              <a:rPr lang="es-CO" sz="1800" dirty="0"/>
              <a:t>B. el número de estudiantes que prefieren películas es mayor que el número de estudiantes que prefieren deportes</a:t>
            </a:r>
          </a:p>
          <a:p>
            <a:r>
              <a:rPr lang="es-CO" sz="1800" dirty="0"/>
              <a:t>C. el número de estudiantes que prefieren concursos es menor que el número de estudiantes que prefieren películas</a:t>
            </a:r>
          </a:p>
          <a:p>
            <a:r>
              <a:rPr lang="es-CO" sz="1800" dirty="0"/>
              <a:t>D. el número de estudiantes que prefieren concursos es menor que el número de estudiantes que prefieren deportes</a:t>
            </a:r>
          </a:p>
        </p:txBody>
      </p:sp>
    </p:spTree>
    <p:extLst>
      <p:ext uri="{BB962C8B-B14F-4D97-AF65-F5344CB8AC3E}">
        <p14:creationId xmlns="" xmlns:p14="http://schemas.microsoft.com/office/powerpoint/2010/main" val="62286274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7772400" cy="846158"/>
          </a:xfr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/>
              <a:t>COMO SER UN CAMPEON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857364"/>
            <a:ext cx="3857652" cy="4114800"/>
          </a:xfrm>
          <a:noFill/>
          <a:ln/>
        </p:spPr>
        <p:txBody>
          <a:bodyPr>
            <a:normAutofit/>
          </a:bodyPr>
          <a:lstStyle/>
          <a:p>
            <a:pPr>
              <a:buFont typeface="Monotype Sorts" charset="2"/>
              <a:buNone/>
            </a:pPr>
            <a:r>
              <a:rPr lang="es-ES" sz="3200" b="1" dirty="0" smtClean="0"/>
              <a:t>C </a:t>
            </a:r>
            <a:r>
              <a:rPr lang="es-ES" sz="3200" dirty="0" err="1" smtClean="0"/>
              <a:t>apacitado</a:t>
            </a:r>
            <a:endParaRPr lang="es-ES" sz="3200" dirty="0"/>
          </a:p>
          <a:p>
            <a:pPr>
              <a:buFont typeface="Monotype Sorts" charset="2"/>
              <a:buNone/>
            </a:pPr>
            <a:r>
              <a:rPr lang="es-ES" sz="3200" b="1" dirty="0" smtClean="0"/>
              <a:t>A </a:t>
            </a:r>
            <a:r>
              <a:rPr lang="es-ES" sz="3200" dirty="0" smtClean="0"/>
              <a:t>mable</a:t>
            </a:r>
            <a:endParaRPr lang="es-ES" sz="3200" dirty="0"/>
          </a:p>
          <a:p>
            <a:pPr>
              <a:buFont typeface="Monotype Sorts" charset="2"/>
              <a:buNone/>
            </a:pPr>
            <a:r>
              <a:rPr lang="es-ES" sz="3200" b="1" dirty="0" smtClean="0"/>
              <a:t>M </a:t>
            </a:r>
            <a:r>
              <a:rPr lang="es-ES" sz="3200" dirty="0" err="1" smtClean="0"/>
              <a:t>etódico</a:t>
            </a:r>
            <a:endParaRPr lang="es-ES" sz="3200" dirty="0"/>
          </a:p>
          <a:p>
            <a:pPr>
              <a:buFont typeface="Monotype Sorts" charset="2"/>
              <a:buNone/>
            </a:pPr>
            <a:r>
              <a:rPr lang="es-ES" sz="3200" b="1" dirty="0" smtClean="0"/>
              <a:t>P </a:t>
            </a:r>
            <a:r>
              <a:rPr lang="es-ES" sz="3200" dirty="0" err="1" smtClean="0"/>
              <a:t>roductivo</a:t>
            </a:r>
            <a:endParaRPr lang="es-ES" sz="3200" dirty="0"/>
          </a:p>
          <a:p>
            <a:pPr>
              <a:buFont typeface="Monotype Sorts" charset="2"/>
              <a:buNone/>
            </a:pPr>
            <a:r>
              <a:rPr lang="es-ES" sz="3200" b="1" dirty="0" smtClean="0"/>
              <a:t>E </a:t>
            </a:r>
            <a:r>
              <a:rPr lang="es-ES" sz="3200" dirty="0" err="1" smtClean="0"/>
              <a:t>xcelente</a:t>
            </a:r>
            <a:endParaRPr lang="es-ES" sz="3200" dirty="0"/>
          </a:p>
          <a:p>
            <a:pPr>
              <a:buFont typeface="Monotype Sorts" charset="2"/>
              <a:buNone/>
            </a:pPr>
            <a:r>
              <a:rPr lang="es-ES" sz="3200" b="1" dirty="0" smtClean="0"/>
              <a:t>O </a:t>
            </a:r>
            <a:r>
              <a:rPr lang="es-ES" sz="3200" dirty="0" err="1" smtClean="0"/>
              <a:t>ptimista</a:t>
            </a:r>
            <a:endParaRPr lang="es-ES" sz="3200" dirty="0"/>
          </a:p>
          <a:p>
            <a:pPr>
              <a:buFont typeface="Monotype Sorts" charset="2"/>
              <a:buNone/>
            </a:pPr>
            <a:r>
              <a:rPr lang="es-ES" sz="3200" b="1" dirty="0" smtClean="0"/>
              <a:t>N </a:t>
            </a:r>
            <a:r>
              <a:rPr lang="es-ES" sz="3200" dirty="0" err="1" smtClean="0"/>
              <a:t>ovedoso</a:t>
            </a:r>
            <a:endParaRPr lang="es-ES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3116"/>
            <a:ext cx="4808996" cy="3286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8143900" y="585789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648"/>
            <a:ext cx="9115425" cy="68307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71480"/>
            <a:ext cx="7772400" cy="70328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 smtClean="0"/>
              <a:t>Parque de diversiones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Resultado de imagen para parque de diversiones en pa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4286105"/>
          </a:xfrm>
          <a:prstGeom prst="rect">
            <a:avLst/>
          </a:prstGeom>
          <a:noFill/>
        </p:spPr>
      </p:pic>
      <p:sp>
        <p:nvSpPr>
          <p:cNvPr id="6" name="5 Botón de acción: Inicio">
            <a:hlinkClick r:id="rId4" action="ppaction://hlinksldjump" highlightClick="1"/>
          </p:cNvPr>
          <p:cNvSpPr/>
          <p:nvPr/>
        </p:nvSpPr>
        <p:spPr>
          <a:xfrm>
            <a:off x="7715272" y="6072206"/>
            <a:ext cx="82810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648"/>
            <a:ext cx="9115425" cy="68307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71480"/>
            <a:ext cx="7772400" cy="70328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 smtClean="0"/>
              <a:t>Parque de diversiones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Resultado de imagen para parque de diversiones en pa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4286105"/>
          </a:xfrm>
          <a:prstGeom prst="rect">
            <a:avLst/>
          </a:prstGeom>
          <a:noFill/>
        </p:spPr>
      </p:pic>
      <p:sp>
        <p:nvSpPr>
          <p:cNvPr id="6" name="5 Botón de acción: Inicio">
            <a:hlinkClick r:id="rId4" action="ppaction://hlinksldjump" highlightClick="1"/>
          </p:cNvPr>
          <p:cNvSpPr/>
          <p:nvPr/>
        </p:nvSpPr>
        <p:spPr>
          <a:xfrm>
            <a:off x="7715272" y="6072206"/>
            <a:ext cx="82810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648"/>
            <a:ext cx="9115425" cy="68307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Resultado de imagen para buho maestro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2967423" cy="3214710"/>
          </a:xfrm>
          <a:prstGeom prst="rect">
            <a:avLst/>
          </a:prstGeom>
          <a:noFill/>
        </p:spPr>
      </p:pic>
      <p:sp>
        <p:nvSpPr>
          <p:cNvPr id="5" name="4 Llamada rectangular redondeada"/>
          <p:cNvSpPr/>
          <p:nvPr/>
        </p:nvSpPr>
        <p:spPr>
          <a:xfrm>
            <a:off x="214282" y="4071942"/>
            <a:ext cx="4429156" cy="11841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Terminamos la primera unidad</a:t>
            </a:r>
          </a:p>
          <a:p>
            <a:pPr algn="ctr"/>
            <a:r>
              <a:rPr lang="es-CO" sz="2800" b="1" dirty="0" smtClean="0"/>
              <a:t>!Felicitaciones!</a:t>
            </a:r>
            <a:endParaRPr lang="es-CO" sz="2800" b="1" dirty="0"/>
          </a:p>
        </p:txBody>
      </p:sp>
      <p:sp>
        <p:nvSpPr>
          <p:cNvPr id="9" name="8 Redondear rectángulo de esquina del mismo lado">
            <a:hlinkClick r:id="rId4" action="ppaction://hlinkfile"/>
          </p:cNvPr>
          <p:cNvSpPr/>
          <p:nvPr/>
        </p:nvSpPr>
        <p:spPr>
          <a:xfrm>
            <a:off x="5500694" y="1928802"/>
            <a:ext cx="2928958" cy="642942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Ver la clase en vídeo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0" name="9 Redondear rectángulo de esquina del mismo lado">
            <a:hlinkClick r:id="rId5" action="ppaction://hlinkfile"/>
          </p:cNvPr>
          <p:cNvSpPr/>
          <p:nvPr/>
        </p:nvSpPr>
        <p:spPr>
          <a:xfrm>
            <a:off x="5500694" y="2928934"/>
            <a:ext cx="2928958" cy="928694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Pon a prueba tu conocimiento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1" name="10 Redondear rectángulo de esquina del mismo lado">
            <a:hlinkClick r:id="rId6" action="ppaction://hlinksldjump"/>
          </p:cNvPr>
          <p:cNvSpPr/>
          <p:nvPr/>
        </p:nvSpPr>
        <p:spPr>
          <a:xfrm>
            <a:off x="5429256" y="4214818"/>
            <a:ext cx="2928958" cy="785818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Ir a la tabla de contenido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2" name="11 Redondear rectángulo de esquina del mismo lado">
            <a:hlinkClick r:id="" action="ppaction://noaction"/>
          </p:cNvPr>
          <p:cNvSpPr/>
          <p:nvPr/>
        </p:nvSpPr>
        <p:spPr>
          <a:xfrm>
            <a:off x="5429256" y="5313684"/>
            <a:ext cx="2928958" cy="642942"/>
          </a:xfrm>
          <a:prstGeom prst="round2SameRect">
            <a:avLst>
              <a:gd name="adj1" fmla="val 26650"/>
              <a:gd name="adj2" fmla="val 0"/>
            </a:avLst>
          </a:prstGeom>
          <a:solidFill>
            <a:srgbClr val="D58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Siguiente Unidad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642942"/>
          </a:xfr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2800" b="1" dirty="0" smtClean="0"/>
              <a:t>ORGANIZACIÓN Y REPRESENTACIÓN DE DATOS:</a:t>
            </a:r>
            <a:endParaRPr lang="es-CO" sz="28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1"/>
          </p:nvPr>
        </p:nvSpPr>
        <p:spPr>
          <a:xfrm>
            <a:off x="642910" y="1285860"/>
            <a:ext cx="7815290" cy="4667264"/>
          </a:xfrm>
          <a:solidFill>
            <a:srgbClr val="8A000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CO" dirty="0" smtClean="0">
                <a:solidFill>
                  <a:schemeClr val="bg1"/>
                </a:solidFill>
              </a:rPr>
              <a:t>Para organizar los datos recogidos en una encuesta se utilizan las tablas de frecuencias</a:t>
            </a:r>
          </a:p>
          <a:p>
            <a:pPr>
              <a:buNone/>
            </a:pPr>
            <a:r>
              <a:rPr lang="es-CO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Frecuencia absoluta:</a:t>
            </a:r>
            <a:r>
              <a:rPr lang="es-CO" dirty="0" smtClean="0">
                <a:solidFill>
                  <a:schemeClr val="bg1"/>
                </a:solidFill>
              </a:rPr>
              <a:t> Está determinada por el número de veces que aparece cada valor en la variable. Se representa por </a:t>
            </a:r>
            <a:r>
              <a:rPr lang="es-CO" i="1" dirty="0" smtClean="0">
                <a:solidFill>
                  <a:schemeClr val="bg1"/>
                </a:solidFill>
              </a:rPr>
              <a:t>fi.</a:t>
            </a: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 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Frecuencia relativa: </a:t>
            </a:r>
            <a:r>
              <a:rPr lang="es-CO" dirty="0" smtClean="0">
                <a:solidFill>
                  <a:schemeClr val="bg1"/>
                </a:solidFill>
              </a:rPr>
              <a:t>Es el resultado de dividir la frecuencia absoluta entre el número de elementos de la muestra. Se representa por </a:t>
            </a:r>
            <a:r>
              <a:rPr lang="es-CO" b="1" i="1" dirty="0" err="1" smtClean="0">
                <a:solidFill>
                  <a:schemeClr val="bg1"/>
                </a:solidFill>
              </a:rPr>
              <a:t>hi</a:t>
            </a:r>
            <a:r>
              <a:rPr lang="es-CO" b="1" dirty="0" smtClean="0">
                <a:solidFill>
                  <a:schemeClr val="bg1"/>
                </a:solidFill>
              </a:rPr>
              <a:t>,      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O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Frecuencia absoluta acumulada: </a:t>
            </a:r>
            <a:r>
              <a:rPr lang="es-CO" dirty="0" smtClean="0">
                <a:solidFill>
                  <a:schemeClr val="bg1"/>
                </a:solidFill>
              </a:rPr>
              <a:t>Se obtiene sumando el valor de cada frecuencia con las frecuencias absolutas anteriores, se representa por </a:t>
            </a:r>
            <a:r>
              <a:rPr lang="es-CO" i="1" dirty="0" smtClean="0">
                <a:solidFill>
                  <a:schemeClr val="bg1"/>
                </a:solidFill>
              </a:rPr>
              <a:t>Fi</a:t>
            </a:r>
            <a:r>
              <a:rPr lang="es-CO" b="1" dirty="0" smtClean="0">
                <a:solidFill>
                  <a:schemeClr val="bg1"/>
                </a:solidFill>
              </a:rPr>
              <a:t>.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 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Frecuencia relativa acumulada: </a:t>
            </a:r>
            <a:r>
              <a:rPr lang="es-CO" dirty="0" smtClean="0">
                <a:solidFill>
                  <a:schemeClr val="bg1"/>
                </a:solidFill>
              </a:rPr>
              <a:t>Se obtiene sumando el valor de cada frecuencia relativa con las frecuencias relativas anteriores, se representa por </a:t>
            </a:r>
            <a:r>
              <a:rPr lang="es-CO" i="1" dirty="0" err="1" smtClean="0">
                <a:solidFill>
                  <a:schemeClr val="bg1"/>
                </a:solidFill>
              </a:rPr>
              <a:t>Hi</a:t>
            </a:r>
            <a:r>
              <a:rPr lang="es-CO" b="1" dirty="0" smtClean="0">
                <a:solidFill>
                  <a:schemeClr val="bg1"/>
                </a:solidFill>
              </a:rPr>
              <a:t>.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 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</a:rPr>
              <a:t>Frecuencia porcentual:</a:t>
            </a:r>
            <a:r>
              <a:rPr lang="es-CO" dirty="0" smtClean="0">
                <a:solidFill>
                  <a:schemeClr val="bg1"/>
                </a:solidFill>
              </a:rPr>
              <a:t> Es el resultado de multiplicar la frecuencia relativa por 100. Se representa por </a:t>
            </a:r>
            <a:r>
              <a:rPr lang="es-CO" b="1" i="1" dirty="0" err="1" smtClean="0">
                <a:solidFill>
                  <a:schemeClr val="bg1"/>
                </a:solidFill>
              </a:rPr>
              <a:t>hi</a:t>
            </a:r>
            <a:r>
              <a:rPr lang="es-CO" b="1" i="1" dirty="0" smtClean="0">
                <a:solidFill>
                  <a:schemeClr val="bg1"/>
                </a:solidFill>
              </a:rPr>
              <a:t>%</a:t>
            </a:r>
            <a:r>
              <a:rPr lang="es-CO" dirty="0" smtClean="0">
                <a:solidFill>
                  <a:schemeClr val="bg1"/>
                </a:solidFill>
              </a:rPr>
              <a:t> .   </a:t>
            </a:r>
            <a:r>
              <a:rPr lang="es-CO" b="1" i="1" dirty="0" err="1" smtClean="0">
                <a:solidFill>
                  <a:schemeClr val="bg1"/>
                </a:solidFill>
              </a:rPr>
              <a:t>hi</a:t>
            </a:r>
            <a:r>
              <a:rPr lang="es-CO" b="1" i="1" dirty="0" smtClean="0">
                <a:solidFill>
                  <a:schemeClr val="bg1"/>
                </a:solidFill>
              </a:rPr>
              <a:t>% =</a:t>
            </a:r>
            <a:r>
              <a:rPr lang="es-CO" b="1" i="1" dirty="0" err="1" smtClean="0">
                <a:solidFill>
                  <a:schemeClr val="bg1"/>
                </a:solidFill>
              </a:rPr>
              <a:t>hi</a:t>
            </a:r>
            <a:r>
              <a:rPr lang="es-CO" b="1" i="1" dirty="0" smtClean="0">
                <a:solidFill>
                  <a:schemeClr val="bg1"/>
                </a:solidFill>
              </a:rPr>
              <a:t>*100</a:t>
            </a:r>
            <a:r>
              <a:rPr lang="es-CO" b="1" dirty="0" smtClean="0">
                <a:solidFill>
                  <a:schemeClr val="bg1"/>
                </a:solidFill>
              </a:rPr>
              <a:t>    </a:t>
            </a:r>
            <a:endParaRPr lang="es-CO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071810"/>
            <a:ext cx="733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724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67544" y="620687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Ejercicio</a:t>
            </a:r>
            <a:r>
              <a:rPr lang="es-CO" b="1" dirty="0"/>
              <a:t>:</a:t>
            </a:r>
            <a:r>
              <a:rPr lang="es-CO" dirty="0"/>
              <a:t> </a:t>
            </a:r>
            <a:r>
              <a:rPr lang="es-CO" dirty="0" smtClean="0"/>
              <a:t>En una encuesta realizada a 25 estudiantes de una universidad acerca del número de libros que leen en el año se obtuvieron los siguientes datos: 6, 6, 7, 6, 7, 5, 5, 6, 7, 5, 4, 5, 4, 9, 3, 3, 9, 5, 5, 9, 5, 4, 5, 4, 8.</a:t>
            </a:r>
          </a:p>
          <a:p>
            <a:r>
              <a:rPr lang="es-CO" dirty="0" smtClean="0"/>
              <a:t> </a:t>
            </a:r>
          </a:p>
          <a:p>
            <a:r>
              <a:rPr lang="es-CO" dirty="0" smtClean="0"/>
              <a:t>Realizar una tabla de frecuencias y contestar:</a:t>
            </a:r>
          </a:p>
          <a:p>
            <a:r>
              <a:rPr lang="es-CO" dirty="0" smtClean="0"/>
              <a:t>a. Cuántos alumnos leen 3 libros al año?</a:t>
            </a:r>
          </a:p>
          <a:p>
            <a:r>
              <a:rPr lang="es-CO" dirty="0" smtClean="0"/>
              <a:t>b. Cuántos alumnos leen al menos 5 libros al año?</a:t>
            </a:r>
          </a:p>
          <a:p>
            <a:r>
              <a:rPr lang="es-CO" dirty="0" smtClean="0"/>
              <a:t>c. Cuántos alumnos leen la mayor cantidad de libros al año y a qué porcentaje equivalen?</a:t>
            </a:r>
          </a:p>
          <a:p>
            <a:r>
              <a:rPr lang="es-CO" dirty="0" smtClean="0"/>
              <a:t>d. Cuántos alumnos leen menos de 7 libros al año y a qué porcentaje equivalen?</a:t>
            </a:r>
            <a:endParaRPr lang="es-CO" dirty="0"/>
          </a:p>
        </p:txBody>
      </p:sp>
      <p:sp>
        <p:nvSpPr>
          <p:cNvPr id="5" name="4 Flecha derecha">
            <a:hlinkClick r:id="" action="ppaction://hlinkshowjump?jump=nextslide"/>
          </p:cNvPr>
          <p:cNvSpPr/>
          <p:nvPr/>
        </p:nvSpPr>
        <p:spPr>
          <a:xfrm>
            <a:off x="8701336" y="42204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derecha">
            <a:hlinkClick r:id="" action="ppaction://hlinkshowjump?jump=previousslide"/>
          </p:cNvPr>
          <p:cNvSpPr/>
          <p:nvPr/>
        </p:nvSpPr>
        <p:spPr>
          <a:xfrm rot="10800000">
            <a:off x="8258640" y="57346"/>
            <a:ext cx="357158" cy="2857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19541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2458</Words>
  <Application>Microsoft Office PowerPoint</Application>
  <PresentationFormat>Presentación en pantalla (4:3)</PresentationFormat>
  <Paragraphs>444</Paragraphs>
  <Slides>63</Slides>
  <Notes>8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Tema de Office</vt:lpstr>
      <vt:lpstr>Diapositiva 1</vt:lpstr>
      <vt:lpstr>CONTENIDO</vt:lpstr>
      <vt:lpstr>GENERALIDADES DE LA ESTADÍSTICA</vt:lpstr>
      <vt:lpstr>Diapositiva 4</vt:lpstr>
      <vt:lpstr>Variable:</vt:lpstr>
      <vt:lpstr>Diapositiva 6</vt:lpstr>
      <vt:lpstr>Diapositiva 7</vt:lpstr>
      <vt:lpstr>ORGANIZACIÓN Y REPRESENTACIÓN DE DATOS:</vt:lpstr>
      <vt:lpstr>Diapositiva 9</vt:lpstr>
      <vt:lpstr>Diapositiva 10</vt:lpstr>
      <vt:lpstr>Diapositiva 11</vt:lpstr>
      <vt:lpstr>Diapositiva 12</vt:lpstr>
      <vt:lpstr>DIAGRAMAS</vt:lpstr>
      <vt:lpstr>CUÁNTO SABES?</vt:lpstr>
      <vt:lpstr>CUÁNTO SABES?</vt:lpstr>
      <vt:lpstr>CUÁNTO SABES?</vt:lpstr>
      <vt:lpstr>CUÁNTO SABES?</vt:lpstr>
      <vt:lpstr>CUÁNTO SABES?</vt:lpstr>
      <vt:lpstr>CUÁNTO SABES?</vt:lpstr>
      <vt:lpstr>CUÁNTO SABES?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Gráfico Circular: 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MEDIDAS DE TENDENCIA CENTRAL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PON A PRUEBA TUS CONOCIMIENTOS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COMO SER UN CAMPEON</vt:lpstr>
      <vt:lpstr>Parque de diversiones</vt:lpstr>
      <vt:lpstr>Parque de diversiones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</dc:creator>
  <cp:lastModifiedBy>Franco</cp:lastModifiedBy>
  <cp:revision>112</cp:revision>
  <dcterms:created xsi:type="dcterms:W3CDTF">2017-06-10T17:14:02Z</dcterms:created>
  <dcterms:modified xsi:type="dcterms:W3CDTF">2017-06-24T22:07:04Z</dcterms:modified>
</cp:coreProperties>
</file>