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262" r:id="rId3"/>
    <p:sldId id="264" r:id="rId4"/>
    <p:sldId id="294" r:id="rId5"/>
    <p:sldId id="295" r:id="rId6"/>
    <p:sldId id="326" r:id="rId7"/>
    <p:sldId id="316" r:id="rId8"/>
    <p:sldId id="327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6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1"/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25400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254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cat>
            <c:strRef>
              <c:f>Hoja1!$A$2:$A$4</c:f>
              <c:strCache>
                <c:ptCount val="3"/>
                <c:pt idx="0">
                  <c:v>Lana</c:v>
                </c:pt>
                <c:pt idx="1">
                  <c:v>Hilo</c:v>
                </c:pt>
                <c:pt idx="2">
                  <c:v>Plumas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</c:v>
                </c:pt>
                <c:pt idx="1">
                  <c:v>10</c:v>
                </c:pt>
                <c:pt idx="2">
                  <c:v>15</c:v>
                </c:pt>
              </c:numCache>
            </c:numRef>
          </c:val>
        </c:ser>
        <c:axId val="84028032"/>
        <c:axId val="84029824"/>
      </c:barChart>
      <c:catAx>
        <c:axId val="84028032"/>
        <c:scaling>
          <c:orientation val="minMax"/>
        </c:scaling>
        <c:axPos val="b"/>
        <c:tickLblPos val="nextTo"/>
        <c:crossAx val="84029824"/>
        <c:crosses val="autoZero"/>
        <c:auto val="1"/>
        <c:lblAlgn val="ctr"/>
        <c:lblOffset val="100"/>
      </c:catAx>
      <c:valAx>
        <c:axId val="84029824"/>
        <c:scaling>
          <c:orientation val="minMax"/>
        </c:scaling>
        <c:axPos val="l"/>
        <c:majorGridlines/>
        <c:numFmt formatCode="General" sourceLinked="1"/>
        <c:tickLblPos val="nextTo"/>
        <c:crossAx val="84028032"/>
        <c:crosses val="autoZero"/>
        <c:crossBetween val="between"/>
      </c:valAx>
    </c:plotArea>
    <c:legend>
      <c:legendPos val="r"/>
      <c:layout/>
    </c:legend>
    <c:plotVisOnly val="1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BE16-13D6-45C7-AFA9-7A75C15D93B5}" type="datetimeFigureOut">
              <a:rPr lang="es-CO" smtClean="0"/>
              <a:pPr/>
              <a:t>26/06/2017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9C4BC-1F60-4608-9F61-C8D345A53BD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2.xml"/><Relationship Id="rId7" Type="http://schemas.openxmlformats.org/officeDocument/2006/relationships/slide" Target="slide5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OTILON\2017\MATEM&#193;TICAS%2010\ESTAD&#205;STICA%20INTERACTIVA\Descripciones%20estad&#237;sticas\Temporizador%20d.mp3" TargetMode="Externa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2.png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12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OTILON\2017\MATEM&#193;TICAS%2010\ESTAD&#205;STICA%20INTERACTIVA\Descripciones%20estad&#237;sticas\Temporizador%20d.mp3" TargetMode="External"/><Relationship Id="rId6" Type="http://schemas.openxmlformats.org/officeDocument/2006/relationships/image" Target="../media/image4.png"/><Relationship Id="rId11" Type="http://schemas.openxmlformats.org/officeDocument/2006/relationships/slide" Target="slide5.xml"/><Relationship Id="rId5" Type="http://schemas.openxmlformats.org/officeDocument/2006/relationships/image" Target="../media/image3.png"/><Relationship Id="rId10" Type="http://schemas.openxmlformats.org/officeDocument/2006/relationships/slide" Target="slide4.xml"/><Relationship Id="rId4" Type="http://schemas.openxmlformats.org/officeDocument/2006/relationships/chart" Target="../charts/chart1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6.jpeg"/><Relationship Id="rId7" Type="http://schemas.openxmlformats.org/officeDocument/2006/relationships/slide" Target="slide4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OTILON\2017\MATEM&#193;TICAS%2010\ESTAD&#205;STICA%20INTERACTIVA\Descripciones%20estad&#237;sticas\Temporizador%20d.mp3" TargetMode="External"/><Relationship Id="rId6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slide" Target="slide7.xml"/><Relationship Id="rId4" Type="http://schemas.openxmlformats.org/officeDocument/2006/relationships/image" Target="../media/image2.png"/><Relationship Id="rId9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6.jpeg"/><Relationship Id="rId7" Type="http://schemas.openxmlformats.org/officeDocument/2006/relationships/slide" Target="slide4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OTILON\2017\MATEM&#193;TICAS%2010\ESTAD&#205;STICA%20INTERACTIVA\Descripciones%20estad&#237;sticas\Temporizador%20d.mp3" TargetMode="External"/><Relationship Id="rId6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slide" Target="slide7.xml"/><Relationship Id="rId4" Type="http://schemas.openxmlformats.org/officeDocument/2006/relationships/image" Target="../media/image2.png"/><Relationship Id="rId9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slide" Target="slide6.xml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jpeg"/><Relationship Id="rId12" Type="http://schemas.openxmlformats.org/officeDocument/2006/relationships/slide" Target="slide5.xml"/><Relationship Id="rId2" Type="http://schemas.openxmlformats.org/officeDocument/2006/relationships/audio" Target="file:///D:\MOTILON\2017\MATEM&#193;TICAS%2010\ESTAD&#205;STICA%20INTERACTIVA\Descripciones%20estad&#237;sticas\Temporizador%20d.mp3" TargetMode="External"/><Relationship Id="rId1" Type="http://schemas.openxmlformats.org/officeDocument/2006/relationships/audio" Target="file:///D:\MOTILON\2016\INSEG\GRADO%20NOVENO\MATEM&#193;TICA%20INTERACTIVA\JUEGO\Quien%20quiere%20ser%20millonario\Quien%20Quiere%20ser%20millonario%20PREGUNTA.mp3" TargetMode="External"/><Relationship Id="rId6" Type="http://schemas.openxmlformats.org/officeDocument/2006/relationships/image" Target="../media/image8.jpeg"/><Relationship Id="rId11" Type="http://schemas.openxmlformats.org/officeDocument/2006/relationships/slide" Target="slide4.xml"/><Relationship Id="rId5" Type="http://schemas.openxmlformats.org/officeDocument/2006/relationships/image" Target="../media/image2.png"/><Relationship Id="rId10" Type="http://schemas.openxmlformats.org/officeDocument/2006/relationships/slide" Target="slide3.xml"/><Relationship Id="rId4" Type="http://schemas.openxmlformats.org/officeDocument/2006/relationships/image" Target="../media/image7.png"/><Relationship Id="rId9" Type="http://schemas.openxmlformats.org/officeDocument/2006/relationships/slide" Target="slide2.xml"/><Relationship Id="rId1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slide" Target="slide6.xml"/><Relationship Id="rId3" Type="http://schemas.openxmlformats.org/officeDocument/2006/relationships/hyperlink" Target="http://superate20.edu.co/_/editor/images/Agosto_2016/Septimo/Matematicas/m26.jpg" TargetMode="External"/><Relationship Id="rId7" Type="http://schemas.openxmlformats.org/officeDocument/2006/relationships/image" Target="../media/image14.png"/><Relationship Id="rId12" Type="http://schemas.openxmlformats.org/officeDocument/2006/relationships/slide" Target="slide5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OTILON\2017\MATEM&#193;TICAS%2010\ESTAD&#205;STICA%20INTERACTIVA\Descripciones%20estad&#237;sticas\Temporizador%202%20minutos.mp3" TargetMode="External"/><Relationship Id="rId6" Type="http://schemas.openxmlformats.org/officeDocument/2006/relationships/image" Target="../media/image13.png"/><Relationship Id="rId11" Type="http://schemas.openxmlformats.org/officeDocument/2006/relationships/slide" Target="slide4.xml"/><Relationship Id="rId5" Type="http://schemas.openxmlformats.org/officeDocument/2006/relationships/image" Target="../media/image12.png"/><Relationship Id="rId10" Type="http://schemas.openxmlformats.org/officeDocument/2006/relationships/slide" Target="slide3.xml"/><Relationship Id="rId4" Type="http://schemas.openxmlformats.org/officeDocument/2006/relationships/image" Target="../media/image11.jpeg"/><Relationship Id="rId9" Type="http://schemas.openxmlformats.org/officeDocument/2006/relationships/slide" Target="slide2.xml"/><Relationship Id="rId1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juan\Documents\Downloads\Audio\million_pound_win.wav" TargetMode="External"/><Relationship Id="rId5" Type="http://schemas.openxmlformats.org/officeDocument/2006/relationships/image" Target="../media/image16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t="36686" b="2149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3286116" y="1428736"/>
            <a:ext cx="3103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72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NIVEL 1</a:t>
            </a:r>
            <a:endParaRPr lang="es-CO" sz="72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43213" y="4133863"/>
            <a:ext cx="4537075" cy="1152525"/>
            <a:chOff x="1791" y="3113"/>
            <a:chExt cx="2858" cy="726"/>
          </a:xfrm>
        </p:grpSpPr>
        <p:sp>
          <p:nvSpPr>
            <p:cNvPr id="7" name="AutoShape 10">
              <a:hlinkClick r:id="" action="ppaction://hlinkshowjump?jump=nextslide">
                <a:snd r:embed="rId3" name="arrow.wav"/>
              </a:hlinkClick>
            </p:cNvPr>
            <p:cNvSpPr>
              <a:spLocks noChangeArrowheads="1"/>
            </p:cNvSpPr>
            <p:nvPr/>
          </p:nvSpPr>
          <p:spPr bwMode="auto">
            <a:xfrm>
              <a:off x="1837" y="3203"/>
              <a:ext cx="2812" cy="589"/>
            </a:xfrm>
            <a:prstGeom prst="homePlate">
              <a:avLst>
                <a:gd name="adj" fmla="val 81692"/>
              </a:avLst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800" b="1" dirty="0">
                  <a:solidFill>
                    <a:srgbClr val="00B050"/>
                  </a:solidFill>
                </a:rPr>
                <a:t>       </a:t>
              </a:r>
              <a:r>
                <a:rPr lang="en-GB" sz="2800" b="1" dirty="0" err="1" smtClean="0">
                  <a:solidFill>
                    <a:srgbClr val="00B050"/>
                  </a:solidFill>
                </a:rPr>
                <a:t>Continuar</a:t>
              </a:r>
              <a:endParaRPr lang="en-GB" sz="2800" b="1" dirty="0">
                <a:solidFill>
                  <a:srgbClr val="00B050"/>
                </a:solidFill>
              </a:endParaRPr>
            </a:p>
          </p:txBody>
        </p:sp>
        <p:sp>
          <p:nvSpPr>
            <p:cNvPr id="8" name="Rectangle 17"/>
            <p:cNvSpPr>
              <a:spLocks noChangeArrowheads="1"/>
            </p:cNvSpPr>
            <p:nvPr/>
          </p:nvSpPr>
          <p:spPr bwMode="auto">
            <a:xfrm>
              <a:off x="1791" y="3113"/>
              <a:ext cx="862" cy="72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CO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repeatCount="indefinite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>
            <a:hlinkClick r:id="rId3" action="ppaction://hlinksldjump"/>
          </p:cNvPr>
          <p:cNvSpPr/>
          <p:nvPr/>
        </p:nvSpPr>
        <p:spPr>
          <a:xfrm>
            <a:off x="0" y="-24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2143108" y="2428868"/>
            <a:ext cx="6215106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1. El gráfico circular </a:t>
            </a:r>
            <a:r>
              <a:rPr lang="es-CO" sz="3200" b="1" dirty="0" smtClean="0"/>
              <a:t>NO</a:t>
            </a:r>
            <a:r>
              <a:rPr lang="es-CO" sz="3200" dirty="0" smtClean="0"/>
              <a:t> se utiliza para representar:</a:t>
            </a:r>
            <a:endParaRPr lang="es-CO" sz="32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785786" y="5786454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C. la frecuencia porcentual</a:t>
            </a:r>
            <a:endParaRPr lang="es-CO" sz="24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4857752" y="4500570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B. la frecuencia</a:t>
            </a:r>
          </a:p>
          <a:p>
            <a:pPr algn="ctr"/>
            <a:r>
              <a:rPr lang="es-CO" sz="2400" dirty="0" smtClean="0"/>
              <a:t>absoluta</a:t>
            </a:r>
            <a:endParaRPr lang="es-CO" sz="2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785786" y="4572008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A. La frecuencia acumulada</a:t>
            </a:r>
            <a:endParaRPr lang="es-CO" sz="24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4857752" y="5786454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D. La frecuencia relativa</a:t>
            </a:r>
            <a:endParaRPr lang="es-CO" sz="2400" dirty="0"/>
          </a:p>
        </p:txBody>
      </p:sp>
      <p:sp>
        <p:nvSpPr>
          <p:cNvPr id="17" name="Rectangle 10"/>
          <p:cNvSpPr txBox="1">
            <a:spLocks noChangeArrowheads="1"/>
          </p:cNvSpPr>
          <p:nvPr/>
        </p:nvSpPr>
        <p:spPr bwMode="auto">
          <a:xfrm>
            <a:off x="1928794" y="1357298"/>
            <a:ext cx="5976937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Pregunta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</a:t>
            </a:r>
          </a:p>
        </p:txBody>
      </p:sp>
      <p:pic>
        <p:nvPicPr>
          <p:cNvPr id="26" name="Temporizador 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2462" y="1500174"/>
            <a:ext cx="304800" cy="304800"/>
          </a:xfrm>
          <a:prstGeom prst="rect">
            <a:avLst/>
          </a:prstGeom>
        </p:spPr>
      </p:pic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714348" y="214290"/>
            <a:ext cx="7772400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GRÁFICO CIRCULAR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32 Rectángulo">
            <a:hlinkClick r:id="rId3" action="ppaction://hlinksldjump"/>
          </p:cNvPr>
          <p:cNvSpPr/>
          <p:nvPr/>
        </p:nvSpPr>
        <p:spPr>
          <a:xfrm>
            <a:off x="500034" y="142873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34" name="33 Rectángulo">
            <a:hlinkClick r:id="rId5" action="ppaction://hlinksldjump"/>
          </p:cNvPr>
          <p:cNvSpPr/>
          <p:nvPr/>
        </p:nvSpPr>
        <p:spPr>
          <a:xfrm>
            <a:off x="500034" y="1871432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35" name="34 Rectángulo">
            <a:hlinkClick r:id="rId6" action="ppaction://hlinksldjump"/>
          </p:cNvPr>
          <p:cNvSpPr/>
          <p:nvPr/>
        </p:nvSpPr>
        <p:spPr>
          <a:xfrm>
            <a:off x="500034" y="2300060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36" name="35 Rectángulo">
            <a:hlinkClick r:id="rId7" action="ppaction://hlinksldjump"/>
          </p:cNvPr>
          <p:cNvSpPr/>
          <p:nvPr/>
        </p:nvSpPr>
        <p:spPr>
          <a:xfrm>
            <a:off x="500034" y="2728688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4</a:t>
            </a:r>
            <a:endParaRPr lang="es-CO" dirty="0"/>
          </a:p>
        </p:txBody>
      </p:sp>
      <p:sp>
        <p:nvSpPr>
          <p:cNvPr id="37" name="36 Rectángulo">
            <a:hlinkClick r:id="rId8" action="ppaction://hlinksldjump"/>
          </p:cNvPr>
          <p:cNvSpPr/>
          <p:nvPr/>
        </p:nvSpPr>
        <p:spPr>
          <a:xfrm>
            <a:off x="500034" y="315731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</a:t>
            </a:r>
            <a:endParaRPr lang="es-CO" dirty="0"/>
          </a:p>
        </p:txBody>
      </p:sp>
      <p:sp>
        <p:nvSpPr>
          <p:cNvPr id="38" name="37 Rectángulo">
            <a:hlinkClick r:id="rId9" action="ppaction://hlinksldjump"/>
          </p:cNvPr>
          <p:cNvSpPr/>
          <p:nvPr/>
        </p:nvSpPr>
        <p:spPr>
          <a:xfrm>
            <a:off x="500034" y="3585944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6</a:t>
            </a:r>
            <a:endParaRPr lang="es-CO" dirty="0"/>
          </a:p>
        </p:txBody>
      </p:sp>
    </p:spTree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1428728" y="1571612"/>
            <a:ext cx="4000528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/>
              <a:t>2. El mes pasado un almacén vendió cobijas de tres materiales distintos. La información se presentó en el siguiente diagrama de barras. Cuál es el gráfico circular correspondiente:</a:t>
            </a:r>
            <a:endParaRPr lang="es-CO" sz="2000" dirty="0"/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1785918" y="922325"/>
            <a:ext cx="5976937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Pregunta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14348" y="214290"/>
            <a:ext cx="7772400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DESCRIPCIONES ESTADÍSTICAS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15 Gráfico"/>
          <p:cNvGraphicFramePr/>
          <p:nvPr/>
        </p:nvGraphicFramePr>
        <p:xfrm>
          <a:off x="5643570" y="1714488"/>
          <a:ext cx="3076487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4214818"/>
            <a:ext cx="1928826" cy="190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214818"/>
            <a:ext cx="207774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214818"/>
            <a:ext cx="203480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Temporizador 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8072462" y="1500174"/>
            <a:ext cx="304800" cy="304800"/>
          </a:xfrm>
          <a:prstGeom prst="rect">
            <a:avLst/>
          </a:prstGeom>
        </p:spPr>
      </p:pic>
      <p:sp>
        <p:nvSpPr>
          <p:cNvPr id="19" name="18 Rectángulo">
            <a:hlinkClick r:id="rId9" action="ppaction://hlinksldjump"/>
          </p:cNvPr>
          <p:cNvSpPr/>
          <p:nvPr/>
        </p:nvSpPr>
        <p:spPr>
          <a:xfrm>
            <a:off x="500034" y="142873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20" name="19 Rectángulo">
            <a:hlinkClick r:id="rId3" action="ppaction://hlinksldjump"/>
          </p:cNvPr>
          <p:cNvSpPr/>
          <p:nvPr/>
        </p:nvSpPr>
        <p:spPr>
          <a:xfrm>
            <a:off x="500034" y="1871432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26" name="25 Rectángulo">
            <a:hlinkClick r:id="rId10" action="ppaction://hlinksldjump"/>
          </p:cNvPr>
          <p:cNvSpPr/>
          <p:nvPr/>
        </p:nvSpPr>
        <p:spPr>
          <a:xfrm>
            <a:off x="500034" y="2300060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27" name="26 Rectángulo">
            <a:hlinkClick r:id="rId11" action="ppaction://hlinksldjump"/>
          </p:cNvPr>
          <p:cNvSpPr/>
          <p:nvPr/>
        </p:nvSpPr>
        <p:spPr>
          <a:xfrm>
            <a:off x="500034" y="2728688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4</a:t>
            </a:r>
            <a:endParaRPr lang="es-CO" dirty="0"/>
          </a:p>
        </p:txBody>
      </p:sp>
      <p:sp>
        <p:nvSpPr>
          <p:cNvPr id="28" name="27 Rectángulo">
            <a:hlinkClick r:id="rId12" action="ppaction://hlinksldjump"/>
          </p:cNvPr>
          <p:cNvSpPr/>
          <p:nvPr/>
        </p:nvSpPr>
        <p:spPr>
          <a:xfrm>
            <a:off x="500034" y="315731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</a:t>
            </a:r>
            <a:endParaRPr lang="es-CO" dirty="0"/>
          </a:p>
        </p:txBody>
      </p:sp>
      <p:sp>
        <p:nvSpPr>
          <p:cNvPr id="29" name="28 Rectángulo">
            <a:hlinkClick r:id="rId13" action="ppaction://hlinksldjump"/>
          </p:cNvPr>
          <p:cNvSpPr/>
          <p:nvPr/>
        </p:nvSpPr>
        <p:spPr>
          <a:xfrm>
            <a:off x="500034" y="3585944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6</a:t>
            </a:r>
            <a:endParaRPr lang="es-CO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785918" y="3857628"/>
            <a:ext cx="5619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A.                                          B.                                       C.</a:t>
            </a:r>
            <a:endParaRPr lang="es-CO" sz="2000" b="1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1357290" y="1500174"/>
            <a:ext cx="3643338" cy="342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900" dirty="0" smtClean="0"/>
              <a:t>3. En un colegio residencial se realizo una encuesta a los 600 habitantes. La pregunta fue: ¿qué actividad se debe organizar para el periodo de vacaciones, un club musical o un salón de juegos?</a:t>
            </a:r>
          </a:p>
          <a:p>
            <a:r>
              <a:rPr lang="es-CO" sz="1900" dirty="0" smtClean="0"/>
              <a:t>Los resultados están representados en el gráfico circular. ¿Cuántas personas no respondieron?</a:t>
            </a:r>
          </a:p>
          <a:p>
            <a:endParaRPr lang="es-CO" sz="1900" dirty="0"/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1785918" y="857232"/>
            <a:ext cx="5976937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Pregunta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</a:t>
            </a:r>
          </a:p>
        </p:txBody>
      </p:sp>
      <p:pic>
        <p:nvPicPr>
          <p:cNvPr id="17" name="16 Imagen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643050"/>
            <a:ext cx="3643338" cy="27146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17 Rectángulo redondeado"/>
          <p:cNvSpPr/>
          <p:nvPr/>
        </p:nvSpPr>
        <p:spPr>
          <a:xfrm>
            <a:off x="785786" y="5055810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A. 160</a:t>
            </a:r>
            <a:endParaRPr lang="es-CO" sz="2800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4929190" y="5055810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B. 60</a:t>
            </a:r>
            <a:endParaRPr lang="es-CO" sz="28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785786" y="5857892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C. 300</a:t>
            </a:r>
            <a:endParaRPr lang="es-CO" sz="2800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4929190" y="5929330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D. 240</a:t>
            </a:r>
            <a:endParaRPr lang="es-CO" sz="2800" dirty="0"/>
          </a:p>
        </p:txBody>
      </p:sp>
      <p:pic>
        <p:nvPicPr>
          <p:cNvPr id="27" name="Temporizador 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2462" y="1500174"/>
            <a:ext cx="304800" cy="304800"/>
          </a:xfrm>
          <a:prstGeom prst="rect">
            <a:avLst/>
          </a:prstGeom>
        </p:spPr>
      </p:pic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714348" y="214290"/>
            <a:ext cx="7772400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GRÁFICO CIRCULAR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28 Rectángulo">
            <a:hlinkClick r:id="rId5" action="ppaction://hlinksldjump"/>
          </p:cNvPr>
          <p:cNvSpPr/>
          <p:nvPr/>
        </p:nvSpPr>
        <p:spPr>
          <a:xfrm>
            <a:off x="500034" y="142873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30" name="29 Rectángulo">
            <a:hlinkClick r:id="rId6" action="ppaction://hlinksldjump"/>
          </p:cNvPr>
          <p:cNvSpPr/>
          <p:nvPr/>
        </p:nvSpPr>
        <p:spPr>
          <a:xfrm>
            <a:off x="500034" y="1871432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31" name="30 Rectángulo">
            <a:hlinkClick r:id="rId7" action="ppaction://hlinksldjump"/>
          </p:cNvPr>
          <p:cNvSpPr/>
          <p:nvPr/>
        </p:nvSpPr>
        <p:spPr>
          <a:xfrm>
            <a:off x="500034" y="2300060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32" name="31 Rectángulo">
            <a:hlinkClick r:id="rId8" action="ppaction://hlinksldjump"/>
          </p:cNvPr>
          <p:cNvSpPr/>
          <p:nvPr/>
        </p:nvSpPr>
        <p:spPr>
          <a:xfrm>
            <a:off x="500034" y="2728688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4</a:t>
            </a:r>
            <a:endParaRPr lang="es-CO" dirty="0"/>
          </a:p>
        </p:txBody>
      </p:sp>
      <p:sp>
        <p:nvSpPr>
          <p:cNvPr id="33" name="32 Rectángulo">
            <a:hlinkClick r:id="rId9" action="ppaction://hlinksldjump"/>
          </p:cNvPr>
          <p:cNvSpPr/>
          <p:nvPr/>
        </p:nvSpPr>
        <p:spPr>
          <a:xfrm>
            <a:off x="500034" y="315731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</a:t>
            </a:r>
            <a:endParaRPr lang="es-CO" dirty="0"/>
          </a:p>
        </p:txBody>
      </p:sp>
      <p:sp>
        <p:nvSpPr>
          <p:cNvPr id="34" name="33 Rectángulo">
            <a:hlinkClick r:id="rId10" action="ppaction://hlinksldjump"/>
          </p:cNvPr>
          <p:cNvSpPr/>
          <p:nvPr/>
        </p:nvSpPr>
        <p:spPr>
          <a:xfrm>
            <a:off x="500034" y="3585944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6</a:t>
            </a:r>
            <a:endParaRPr lang="es-CO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1357290" y="1428736"/>
            <a:ext cx="3714776" cy="3286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/>
              <a:t>4. En un colegio residencial se realizo una encuesta a los 600 habitantes. La pregunta fue: ¿qué actividad se debe organizar para el periodo de vacaciones, un club musical o un salón de juegos?</a:t>
            </a:r>
          </a:p>
          <a:p>
            <a:r>
              <a:rPr lang="es-CO" dirty="0" smtClean="0"/>
              <a:t>Los resultados están representados en el gráfico circular. ¿Qué ángulo se debió utilizar para el sector correspondiente </a:t>
            </a:r>
            <a:r>
              <a:rPr lang="es-CO" dirty="0" smtClean="0"/>
              <a:t>club musical?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1785918" y="857232"/>
            <a:ext cx="5976937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Pregunta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</a:t>
            </a:r>
          </a:p>
        </p:txBody>
      </p:sp>
      <p:pic>
        <p:nvPicPr>
          <p:cNvPr id="17" name="16 Imagen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643050"/>
            <a:ext cx="3643338" cy="27146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17 Rectángulo redondeado"/>
          <p:cNvSpPr/>
          <p:nvPr/>
        </p:nvSpPr>
        <p:spPr>
          <a:xfrm>
            <a:off x="785786" y="5072074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A. 136°</a:t>
            </a:r>
            <a:endParaRPr lang="es-CO" sz="2800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4929190" y="5072074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B. 144°</a:t>
            </a:r>
            <a:endParaRPr lang="es-CO" sz="2800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785786" y="5874156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C. 75°</a:t>
            </a:r>
            <a:endParaRPr lang="es-CO" sz="2800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4929190" y="5945594"/>
            <a:ext cx="285752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D. 180°</a:t>
            </a:r>
            <a:endParaRPr lang="es-CO" sz="2800" dirty="0"/>
          </a:p>
        </p:txBody>
      </p:sp>
      <p:pic>
        <p:nvPicPr>
          <p:cNvPr id="27" name="Temporizador 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2462" y="1500174"/>
            <a:ext cx="304800" cy="304800"/>
          </a:xfrm>
          <a:prstGeom prst="rect">
            <a:avLst/>
          </a:prstGeom>
        </p:spPr>
      </p:pic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714348" y="214290"/>
            <a:ext cx="7772400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GRÁFICO CIRCULAR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28 Rectángulo">
            <a:hlinkClick r:id="rId5" action="ppaction://hlinksldjump"/>
          </p:cNvPr>
          <p:cNvSpPr/>
          <p:nvPr/>
        </p:nvSpPr>
        <p:spPr>
          <a:xfrm>
            <a:off x="500034" y="142873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30" name="29 Rectángulo">
            <a:hlinkClick r:id="rId6" action="ppaction://hlinksldjump"/>
          </p:cNvPr>
          <p:cNvSpPr/>
          <p:nvPr/>
        </p:nvSpPr>
        <p:spPr>
          <a:xfrm>
            <a:off x="500034" y="1871432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31" name="30 Rectángulo">
            <a:hlinkClick r:id="rId7" action="ppaction://hlinksldjump"/>
          </p:cNvPr>
          <p:cNvSpPr/>
          <p:nvPr/>
        </p:nvSpPr>
        <p:spPr>
          <a:xfrm>
            <a:off x="500034" y="2300060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32" name="31 Rectángulo">
            <a:hlinkClick r:id="rId8" action="ppaction://hlinksldjump"/>
          </p:cNvPr>
          <p:cNvSpPr/>
          <p:nvPr/>
        </p:nvSpPr>
        <p:spPr>
          <a:xfrm>
            <a:off x="500034" y="2728688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4</a:t>
            </a:r>
            <a:endParaRPr lang="es-CO" dirty="0"/>
          </a:p>
        </p:txBody>
      </p:sp>
      <p:sp>
        <p:nvSpPr>
          <p:cNvPr id="33" name="32 Rectángulo">
            <a:hlinkClick r:id="rId9" action="ppaction://hlinksldjump"/>
          </p:cNvPr>
          <p:cNvSpPr/>
          <p:nvPr/>
        </p:nvSpPr>
        <p:spPr>
          <a:xfrm>
            <a:off x="500034" y="315731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</a:t>
            </a:r>
            <a:endParaRPr lang="es-CO" dirty="0"/>
          </a:p>
        </p:txBody>
      </p:sp>
      <p:sp>
        <p:nvSpPr>
          <p:cNvPr id="34" name="33 Rectángulo">
            <a:hlinkClick r:id="rId10" action="ppaction://hlinksldjump"/>
          </p:cNvPr>
          <p:cNvSpPr/>
          <p:nvPr/>
        </p:nvSpPr>
        <p:spPr>
          <a:xfrm>
            <a:off x="500034" y="3585944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6</a:t>
            </a:r>
            <a:endParaRPr lang="es-CO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1285852" y="1571612"/>
            <a:ext cx="7072362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5. En un campeonato de fútbol, </a:t>
            </a:r>
            <a:r>
              <a:rPr lang="es-CO" sz="2800" dirty="0" smtClean="0"/>
              <a:t>un equipo empató dos (2) partidos, perdió uno (1) y ganó cinco (5). La gráfica que mejor representa los resultados obtenidos por este equipo es</a:t>
            </a:r>
          </a:p>
          <a:p>
            <a:pPr algn="ctr"/>
            <a:endParaRPr lang="es-CO" sz="2400" dirty="0" smtClean="0"/>
          </a:p>
        </p:txBody>
      </p:sp>
      <p:sp>
        <p:nvSpPr>
          <p:cNvPr id="16" name="Rectangle 10"/>
          <p:cNvSpPr txBox="1">
            <a:spLocks noChangeArrowheads="1"/>
          </p:cNvSpPr>
          <p:nvPr/>
        </p:nvSpPr>
        <p:spPr bwMode="auto">
          <a:xfrm>
            <a:off x="1785918" y="850887"/>
            <a:ext cx="5976937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Pregunta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5</a:t>
            </a:r>
          </a:p>
        </p:txBody>
      </p:sp>
      <p:pic>
        <p:nvPicPr>
          <p:cNvPr id="15" name="Quien Quiere ser millonario PREGUNT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15338" y="571480"/>
            <a:ext cx="304800" cy="304800"/>
          </a:xfrm>
          <a:prstGeom prst="rect">
            <a:avLst/>
          </a:prstGeom>
        </p:spPr>
      </p:pic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714348" y="214290"/>
            <a:ext cx="7772400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GRÁFICO CIRCULAR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Temporizador d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8072462" y="1500174"/>
            <a:ext cx="304800" cy="304800"/>
          </a:xfrm>
          <a:prstGeom prst="rect">
            <a:avLst/>
          </a:prstGeom>
        </p:spPr>
      </p:pic>
      <p:pic>
        <p:nvPicPr>
          <p:cNvPr id="20" name="19 Imagen" descr="http://superate20.edu.co/_/editor/images/agosto/once/matematicas/m_12_d.jpg"/>
          <p:cNvPicPr/>
          <p:nvPr/>
        </p:nvPicPr>
        <p:blipFill>
          <a:blip r:embed="rId6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4572008"/>
            <a:ext cx="2621076" cy="1711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22 Imagen" descr="http://superate20.edu.co/_/editor/images/agosto/once/matematicas/m_12_a.jpg"/>
          <p:cNvPicPr/>
          <p:nvPr/>
        </p:nvPicPr>
        <p:blipFill>
          <a:blip r:embed="rId7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19703" y="4572008"/>
            <a:ext cx="2638577" cy="172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14252" y="4572008"/>
            <a:ext cx="2643206" cy="17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Rectángulo">
            <a:hlinkClick r:id="rId9" action="ppaction://hlinksldjump"/>
          </p:cNvPr>
          <p:cNvSpPr/>
          <p:nvPr/>
        </p:nvSpPr>
        <p:spPr>
          <a:xfrm>
            <a:off x="500034" y="142873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25" name="24 Rectángulo">
            <a:hlinkClick r:id="rId10" action="ppaction://hlinksldjump"/>
          </p:cNvPr>
          <p:cNvSpPr/>
          <p:nvPr/>
        </p:nvSpPr>
        <p:spPr>
          <a:xfrm>
            <a:off x="500034" y="1871432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29" name="28 Rectángulo">
            <a:hlinkClick r:id="rId11" action="ppaction://hlinksldjump"/>
          </p:cNvPr>
          <p:cNvSpPr/>
          <p:nvPr/>
        </p:nvSpPr>
        <p:spPr>
          <a:xfrm>
            <a:off x="500034" y="2300060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30" name="29 Rectángulo">
            <a:hlinkClick r:id="rId12" action="ppaction://hlinksldjump"/>
          </p:cNvPr>
          <p:cNvSpPr/>
          <p:nvPr/>
        </p:nvSpPr>
        <p:spPr>
          <a:xfrm>
            <a:off x="500034" y="2728688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4</a:t>
            </a:r>
            <a:endParaRPr lang="es-CO" dirty="0"/>
          </a:p>
        </p:txBody>
      </p:sp>
      <p:sp>
        <p:nvSpPr>
          <p:cNvPr id="31" name="30 Rectángulo">
            <a:hlinkClick r:id="rId13" action="ppaction://hlinksldjump"/>
          </p:cNvPr>
          <p:cNvSpPr/>
          <p:nvPr/>
        </p:nvSpPr>
        <p:spPr>
          <a:xfrm>
            <a:off x="500034" y="315731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</a:t>
            </a:r>
            <a:endParaRPr lang="es-CO" dirty="0"/>
          </a:p>
        </p:txBody>
      </p:sp>
      <p:sp>
        <p:nvSpPr>
          <p:cNvPr id="32" name="31 Rectángulo">
            <a:hlinkClick r:id="rId14" action="ppaction://hlinksldjump"/>
          </p:cNvPr>
          <p:cNvSpPr/>
          <p:nvPr/>
        </p:nvSpPr>
        <p:spPr>
          <a:xfrm>
            <a:off x="500034" y="3585944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6</a:t>
            </a:r>
            <a:endParaRPr lang="es-CO" dirty="0"/>
          </a:p>
        </p:txBody>
      </p:sp>
      <p:sp>
        <p:nvSpPr>
          <p:cNvPr id="19" name="18 CuadroTexto"/>
          <p:cNvSpPr txBox="1"/>
          <p:nvPr/>
        </p:nvSpPr>
        <p:spPr>
          <a:xfrm>
            <a:off x="928662" y="4143380"/>
            <a:ext cx="6311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A.                                               B.                                                C.</a:t>
            </a:r>
            <a:endParaRPr lang="es-CO" sz="2000" b="1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5995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showWhenStopped="0">
                <p:cTn id="19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1357290" y="1571612"/>
            <a:ext cx="3286148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1600" dirty="0" smtClean="0"/>
          </a:p>
          <a:p>
            <a:r>
              <a:rPr lang="es-CO" sz="1600" dirty="0" smtClean="0"/>
              <a:t>6. El alcalde de una ciudad le preguntó a 750 habitantes: ¿cree usted que es beneficioso para el sector, la construcción de un parque de diversiones? Los resultados se muestran en la siguiente tabla: El gráfico que mejor representa los resultados es:</a:t>
            </a:r>
          </a:p>
          <a:p>
            <a:endParaRPr lang="es-CO" sz="1400" dirty="0"/>
          </a:p>
        </p:txBody>
      </p:sp>
      <p:sp>
        <p:nvSpPr>
          <p:cNvPr id="12" name="Rectangle 10"/>
          <p:cNvSpPr txBox="1">
            <a:spLocks noChangeArrowheads="1"/>
          </p:cNvSpPr>
          <p:nvPr/>
        </p:nvSpPr>
        <p:spPr bwMode="auto">
          <a:xfrm>
            <a:off x="1785918" y="857232"/>
            <a:ext cx="5976937" cy="64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Pregunta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6</a:t>
            </a:r>
          </a:p>
        </p:txBody>
      </p:sp>
      <p:pic>
        <p:nvPicPr>
          <p:cNvPr id="19" name="18 Imagen" descr="http://superate20.edu.co/_/editor/images/Agosto_2016/Septimo/Matematicas/m26.jpg">
            <a:hlinkClick r:id="rId3"/>
          </p:cNvPr>
          <p:cNvPicPr/>
          <p:nvPr/>
        </p:nvPicPr>
        <p:blipFill>
          <a:blip r:embed="rId4"/>
          <a:srcRect b="17222"/>
          <a:stretch>
            <a:fillRect/>
          </a:stretch>
        </p:blipFill>
        <p:spPr bwMode="auto">
          <a:xfrm>
            <a:off x="5072066" y="1643050"/>
            <a:ext cx="35719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4214818"/>
            <a:ext cx="2000264" cy="232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4143380"/>
            <a:ext cx="1928826" cy="239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4181831"/>
            <a:ext cx="1928826" cy="233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714348" y="214290"/>
            <a:ext cx="7772400" cy="64294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GRÁFICO CIRCULAR</a:t>
            </a:r>
            <a:endParaRPr kumimoji="0" lang="es-CO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Temporizador 2 minuto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8429652" y="1071546"/>
            <a:ext cx="304800" cy="304800"/>
          </a:xfrm>
          <a:prstGeom prst="rect">
            <a:avLst/>
          </a:prstGeom>
        </p:spPr>
      </p:pic>
      <p:sp>
        <p:nvSpPr>
          <p:cNvPr id="20" name="19 Rectángulo">
            <a:hlinkClick r:id="rId9" action="ppaction://hlinksldjump"/>
          </p:cNvPr>
          <p:cNvSpPr/>
          <p:nvPr/>
        </p:nvSpPr>
        <p:spPr>
          <a:xfrm>
            <a:off x="500034" y="142873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</a:t>
            </a:r>
            <a:endParaRPr lang="es-CO" dirty="0"/>
          </a:p>
        </p:txBody>
      </p:sp>
      <p:sp>
        <p:nvSpPr>
          <p:cNvPr id="23" name="22 Rectángulo">
            <a:hlinkClick r:id="rId10" action="ppaction://hlinksldjump"/>
          </p:cNvPr>
          <p:cNvSpPr/>
          <p:nvPr/>
        </p:nvSpPr>
        <p:spPr>
          <a:xfrm>
            <a:off x="500034" y="1871432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</a:t>
            </a:r>
            <a:endParaRPr lang="es-CO" dirty="0"/>
          </a:p>
        </p:txBody>
      </p:sp>
      <p:sp>
        <p:nvSpPr>
          <p:cNvPr id="27" name="26 Rectángulo">
            <a:hlinkClick r:id="rId11" action="ppaction://hlinksldjump"/>
          </p:cNvPr>
          <p:cNvSpPr/>
          <p:nvPr/>
        </p:nvSpPr>
        <p:spPr>
          <a:xfrm>
            <a:off x="500034" y="2300060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</a:t>
            </a:r>
            <a:endParaRPr lang="es-CO" dirty="0"/>
          </a:p>
        </p:txBody>
      </p:sp>
      <p:sp>
        <p:nvSpPr>
          <p:cNvPr id="29" name="28 Rectángulo">
            <a:hlinkClick r:id="rId12" action="ppaction://hlinksldjump"/>
          </p:cNvPr>
          <p:cNvSpPr/>
          <p:nvPr/>
        </p:nvSpPr>
        <p:spPr>
          <a:xfrm>
            <a:off x="500034" y="2728688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4</a:t>
            </a:r>
            <a:endParaRPr lang="es-CO" dirty="0"/>
          </a:p>
        </p:txBody>
      </p:sp>
      <p:sp>
        <p:nvSpPr>
          <p:cNvPr id="30" name="29 Rectángulo">
            <a:hlinkClick r:id="rId13" action="ppaction://hlinksldjump"/>
          </p:cNvPr>
          <p:cNvSpPr/>
          <p:nvPr/>
        </p:nvSpPr>
        <p:spPr>
          <a:xfrm>
            <a:off x="500034" y="3157316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</a:t>
            </a:r>
            <a:endParaRPr lang="es-CO" dirty="0"/>
          </a:p>
        </p:txBody>
      </p:sp>
      <p:sp>
        <p:nvSpPr>
          <p:cNvPr id="31" name="30 Rectángulo">
            <a:hlinkClick r:id="rId14" action="ppaction://hlinksldjump"/>
          </p:cNvPr>
          <p:cNvSpPr/>
          <p:nvPr/>
        </p:nvSpPr>
        <p:spPr>
          <a:xfrm>
            <a:off x="500034" y="3585944"/>
            <a:ext cx="35719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6</a:t>
            </a:r>
            <a:endParaRPr lang="es-CO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68413"/>
            <a:ext cx="8229600" cy="1143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GB" sz="8800" dirty="0" err="1" smtClean="0"/>
              <a:t>Felicitaciones</a:t>
            </a:r>
            <a:r>
              <a:rPr lang="en-GB" sz="8800" dirty="0" smtClean="0"/>
              <a:t/>
            </a:r>
            <a:br>
              <a:rPr lang="en-GB" sz="8800" dirty="0" smtClean="0"/>
            </a:b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endParaRPr lang="en-GB" sz="4000" b="1" dirty="0" smtClean="0">
              <a:solidFill>
                <a:schemeClr val="hlink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00166" y="4143380"/>
            <a:ext cx="6786160" cy="1152525"/>
            <a:chOff x="1791" y="3113"/>
            <a:chExt cx="2951" cy="726"/>
          </a:xfrm>
        </p:grpSpPr>
        <p:sp>
          <p:nvSpPr>
            <p:cNvPr id="41994" name="AutoShape 7">
              <a:hlinkClick r:id="" action="ppaction://hlinkshowjump?jump=firstslide">
                <a:snd r:embed="rId4" name="arrow.wav"/>
              </a:hlinkClick>
              <a:hlinkHover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930" y="3209"/>
              <a:ext cx="2812" cy="589"/>
            </a:xfrm>
            <a:prstGeom prst="homePlate">
              <a:avLst>
                <a:gd name="adj" fmla="val 81692"/>
              </a:avLst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2800" b="1" dirty="0">
                  <a:solidFill>
                    <a:schemeClr val="folHlink"/>
                  </a:solidFill>
                </a:rPr>
                <a:t> </a:t>
              </a:r>
              <a:r>
                <a:rPr lang="en-GB" sz="2800" b="1" dirty="0" err="1" smtClean="0">
                  <a:solidFill>
                    <a:schemeClr val="folHlink"/>
                  </a:solidFill>
                </a:rPr>
                <a:t>Nivel</a:t>
              </a:r>
              <a:r>
                <a:rPr lang="en-GB" sz="2800" b="1" dirty="0" smtClean="0">
                  <a:solidFill>
                    <a:schemeClr val="folHlink"/>
                  </a:solidFill>
                </a:rPr>
                <a:t> 1 </a:t>
              </a:r>
              <a:r>
                <a:rPr lang="en-GB" sz="2800" b="1" dirty="0" err="1" smtClean="0">
                  <a:solidFill>
                    <a:schemeClr val="folHlink"/>
                  </a:solidFill>
                </a:rPr>
                <a:t>completado</a:t>
              </a:r>
              <a:r>
                <a:rPr lang="en-GB" sz="2800" b="1" dirty="0" smtClean="0">
                  <a:solidFill>
                    <a:schemeClr val="folHlink"/>
                  </a:solidFill>
                </a:rPr>
                <a:t>. </a:t>
              </a:r>
              <a:r>
                <a:rPr lang="en-GB" sz="2800" b="1" dirty="0" err="1" smtClean="0">
                  <a:solidFill>
                    <a:schemeClr val="folHlink"/>
                  </a:solidFill>
                </a:rPr>
                <a:t>Continuar</a:t>
              </a:r>
              <a:endParaRPr lang="en-GB" sz="2400" b="1" dirty="0">
                <a:solidFill>
                  <a:schemeClr val="folHlink"/>
                </a:solidFill>
              </a:endParaRPr>
            </a:p>
          </p:txBody>
        </p:sp>
        <p:sp>
          <p:nvSpPr>
            <p:cNvPr id="41995" name="Rectangle 8"/>
            <p:cNvSpPr>
              <a:spLocks noChangeArrowheads="1"/>
            </p:cNvSpPr>
            <p:nvPr/>
          </p:nvSpPr>
          <p:spPr bwMode="auto">
            <a:xfrm>
              <a:off x="1791" y="3113"/>
              <a:ext cx="862" cy="72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CO"/>
            </a:p>
          </p:txBody>
        </p:sp>
      </p:grpSp>
      <p:pic>
        <p:nvPicPr>
          <p:cNvPr id="11" name="million_pound_win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2462" y="135729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9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3174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380</Words>
  <Application>Microsoft Office PowerPoint</Application>
  <PresentationFormat>Presentación en pantalla (4:3)</PresentationFormat>
  <Paragraphs>76</Paragraphs>
  <Slides>8</Slides>
  <Notes>0</Notes>
  <HiddenSlides>0</HiddenSlides>
  <MMClips>8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Felicitaciones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Franco</dc:creator>
  <cp:lastModifiedBy>Franco</cp:lastModifiedBy>
  <cp:revision>157</cp:revision>
  <dcterms:created xsi:type="dcterms:W3CDTF">2016-05-19T18:57:53Z</dcterms:created>
  <dcterms:modified xsi:type="dcterms:W3CDTF">2017-06-27T03:17:27Z</dcterms:modified>
</cp:coreProperties>
</file>